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16" r:id="rId2"/>
  </p:sldMasterIdLst>
  <p:notesMasterIdLst>
    <p:notesMasterId r:id="rId65"/>
  </p:notesMasterIdLst>
  <p:handoutMasterIdLst>
    <p:handoutMasterId r:id="rId66"/>
  </p:handoutMasterIdLst>
  <p:sldIdLst>
    <p:sldId id="301" r:id="rId3"/>
    <p:sldId id="257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53" r:id="rId24"/>
    <p:sldId id="329" r:id="rId25"/>
    <p:sldId id="344" r:id="rId26"/>
    <p:sldId id="354" r:id="rId27"/>
    <p:sldId id="355" r:id="rId28"/>
    <p:sldId id="356" r:id="rId29"/>
    <p:sldId id="357" r:id="rId30"/>
    <p:sldId id="358" r:id="rId31"/>
    <p:sldId id="359" r:id="rId32"/>
    <p:sldId id="331" r:id="rId33"/>
    <p:sldId id="330" r:id="rId34"/>
    <p:sldId id="332" r:id="rId35"/>
    <p:sldId id="333" r:id="rId36"/>
    <p:sldId id="360" r:id="rId37"/>
    <p:sldId id="361" r:id="rId38"/>
    <p:sldId id="334" r:id="rId39"/>
    <p:sldId id="335" r:id="rId40"/>
    <p:sldId id="362" r:id="rId41"/>
    <p:sldId id="363" r:id="rId42"/>
    <p:sldId id="364" r:id="rId43"/>
    <p:sldId id="365" r:id="rId44"/>
    <p:sldId id="336" r:id="rId45"/>
    <p:sldId id="337" r:id="rId46"/>
    <p:sldId id="338" r:id="rId47"/>
    <p:sldId id="339" r:id="rId48"/>
    <p:sldId id="366" r:id="rId49"/>
    <p:sldId id="367" r:id="rId50"/>
    <p:sldId id="368" r:id="rId51"/>
    <p:sldId id="369" r:id="rId52"/>
    <p:sldId id="340" r:id="rId53"/>
    <p:sldId id="341" r:id="rId54"/>
    <p:sldId id="342" r:id="rId55"/>
    <p:sldId id="343" r:id="rId56"/>
    <p:sldId id="345" r:id="rId57"/>
    <p:sldId id="346" r:id="rId58"/>
    <p:sldId id="347" r:id="rId59"/>
    <p:sldId id="348" r:id="rId60"/>
    <p:sldId id="349" r:id="rId61"/>
    <p:sldId id="350" r:id="rId62"/>
    <p:sldId id="351" r:id="rId63"/>
    <p:sldId id="352" r:id="rId64"/>
  </p:sldIdLst>
  <p:sldSz cx="9144000" cy="6858000" type="screen4x3"/>
  <p:notesSz cx="6797675" cy="987425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44AC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26" autoAdjust="0"/>
    <p:restoredTop sz="85679" autoAdjust="0"/>
  </p:normalViewPr>
  <p:slideViewPr>
    <p:cSldViewPr>
      <p:cViewPr varScale="1">
        <p:scale>
          <a:sx n="95" d="100"/>
          <a:sy n="95" d="100"/>
        </p:scale>
        <p:origin x="229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2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3936" y="-84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8E8206-45F6-4D10-B78D-0D21BEC6DA56}" type="doc">
      <dgm:prSet loTypeId="urn:microsoft.com/office/officeart/2005/8/layout/vList4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zh-TW" altLang="en-US"/>
        </a:p>
      </dgm:t>
    </dgm:pt>
    <dgm:pt modelId="{1A343AEB-B9B0-4D8F-800A-30B46DBEF0E5}">
      <dgm:prSet phldrT="[文字]"/>
      <dgm:spPr>
        <a:solidFill>
          <a:srgbClr val="FFAFAF"/>
        </a:solidFill>
      </dgm:spPr>
      <dgm:t>
        <a:bodyPr/>
        <a:lstStyle/>
        <a:p>
          <a:endParaRPr lang="zh-TW" altLang="en-US" dirty="0">
            <a:solidFill>
              <a:srgbClr val="FFAFAF"/>
            </a:solidFill>
          </a:endParaRPr>
        </a:p>
      </dgm:t>
    </dgm:pt>
    <dgm:pt modelId="{EB4BB78C-5285-499F-BE73-17DE7A3A3091}" type="parTrans" cxnId="{4CDFAFC4-DD37-4482-BBED-37F3AF053B00}">
      <dgm:prSet/>
      <dgm:spPr/>
      <dgm:t>
        <a:bodyPr/>
        <a:lstStyle/>
        <a:p>
          <a:endParaRPr lang="zh-TW" altLang="en-US"/>
        </a:p>
      </dgm:t>
    </dgm:pt>
    <dgm:pt modelId="{F4AA43D5-8777-4764-B3DF-444735E4320C}" type="sibTrans" cxnId="{4CDFAFC4-DD37-4482-BBED-37F3AF053B00}">
      <dgm:prSet/>
      <dgm:spPr/>
      <dgm:t>
        <a:bodyPr/>
        <a:lstStyle/>
        <a:p>
          <a:endParaRPr lang="zh-TW" altLang="en-US"/>
        </a:p>
      </dgm:t>
    </dgm:pt>
    <dgm:pt modelId="{BAE16405-D58D-4EE0-85CA-B505A1206897}">
      <dgm:prSet phldrT="[文字]" phldr="1"/>
      <dgm:spPr>
        <a:solidFill>
          <a:srgbClr val="FFAFAF"/>
        </a:solidFill>
      </dgm:spPr>
      <dgm:t>
        <a:bodyPr/>
        <a:lstStyle/>
        <a:p>
          <a:endParaRPr lang="zh-TW" altLang="en-US" dirty="0">
            <a:solidFill>
              <a:srgbClr val="FFAFAF"/>
            </a:solidFill>
          </a:endParaRPr>
        </a:p>
      </dgm:t>
    </dgm:pt>
    <dgm:pt modelId="{D34EEF10-D2E2-49DB-BC92-7087B72B01CD}" type="parTrans" cxnId="{8915E8EC-31D4-4714-B170-A279D35A9EBF}">
      <dgm:prSet/>
      <dgm:spPr/>
      <dgm:t>
        <a:bodyPr/>
        <a:lstStyle/>
        <a:p>
          <a:endParaRPr lang="zh-TW" altLang="en-US"/>
        </a:p>
      </dgm:t>
    </dgm:pt>
    <dgm:pt modelId="{4C40470E-F0FD-46B3-B3FD-5613F2311346}" type="sibTrans" cxnId="{8915E8EC-31D4-4714-B170-A279D35A9EBF}">
      <dgm:prSet/>
      <dgm:spPr/>
      <dgm:t>
        <a:bodyPr/>
        <a:lstStyle/>
        <a:p>
          <a:endParaRPr lang="zh-TW" altLang="en-US"/>
        </a:p>
      </dgm:t>
    </dgm:pt>
    <dgm:pt modelId="{A6A22AD6-40CB-4D1D-B799-0D72070ED778}">
      <dgm:prSet phldrT="[文字]" phldr="1"/>
      <dgm:spPr>
        <a:solidFill>
          <a:srgbClr val="FFAFAF"/>
        </a:solidFill>
      </dgm:spPr>
      <dgm:t>
        <a:bodyPr/>
        <a:lstStyle/>
        <a:p>
          <a:endParaRPr lang="zh-TW" altLang="en-US">
            <a:solidFill>
              <a:srgbClr val="FFAFAF"/>
            </a:solidFill>
          </a:endParaRPr>
        </a:p>
      </dgm:t>
    </dgm:pt>
    <dgm:pt modelId="{919FD1AC-EAD4-418D-83DB-D007E3926F31}" type="parTrans" cxnId="{07F7E9B2-FDF8-4737-BD57-A9CEF4FE02F1}">
      <dgm:prSet/>
      <dgm:spPr/>
      <dgm:t>
        <a:bodyPr/>
        <a:lstStyle/>
        <a:p>
          <a:endParaRPr lang="zh-TW" altLang="en-US"/>
        </a:p>
      </dgm:t>
    </dgm:pt>
    <dgm:pt modelId="{F0E95FDC-0376-4D27-83BC-CAACBEB63D5B}" type="sibTrans" cxnId="{07F7E9B2-FDF8-4737-BD57-A9CEF4FE02F1}">
      <dgm:prSet/>
      <dgm:spPr/>
      <dgm:t>
        <a:bodyPr/>
        <a:lstStyle/>
        <a:p>
          <a:endParaRPr lang="zh-TW" altLang="en-US"/>
        </a:p>
      </dgm:t>
    </dgm:pt>
    <dgm:pt modelId="{E6F49D8D-A2F7-4989-9A38-49DF990E3B88}">
      <dgm:prSet phldrT="[文字]"/>
      <dgm:spPr>
        <a:gradFill flip="none" rotWithShape="0">
          <a:gsLst>
            <a:gs pos="0">
              <a:srgbClr val="CC99FF">
                <a:shade val="30000"/>
                <a:satMod val="115000"/>
              </a:srgbClr>
            </a:gs>
            <a:gs pos="50000">
              <a:srgbClr val="CC99FF">
                <a:shade val="67500"/>
                <a:satMod val="115000"/>
              </a:srgbClr>
            </a:gs>
            <a:gs pos="100000">
              <a:srgbClr val="CC99FF">
                <a:shade val="100000"/>
                <a:satMod val="115000"/>
              </a:srgbClr>
            </a:gs>
          </a:gsLst>
          <a:lin ang="16200000" scaled="1"/>
          <a:tileRect/>
        </a:gradFill>
      </dgm:spPr>
      <dgm:t>
        <a:bodyPr/>
        <a:lstStyle/>
        <a:p>
          <a:endParaRPr lang="zh-TW" altLang="en-US" dirty="0">
            <a:solidFill>
              <a:srgbClr val="CC99FF"/>
            </a:solidFill>
          </a:endParaRPr>
        </a:p>
      </dgm:t>
    </dgm:pt>
    <dgm:pt modelId="{2E7CFA56-96F2-4F86-A5CA-093160B541C1}" type="parTrans" cxnId="{1EB6EBEB-0721-4729-9D0D-1423D9FBBE30}">
      <dgm:prSet/>
      <dgm:spPr/>
      <dgm:t>
        <a:bodyPr/>
        <a:lstStyle/>
        <a:p>
          <a:endParaRPr lang="zh-TW" altLang="en-US"/>
        </a:p>
      </dgm:t>
    </dgm:pt>
    <dgm:pt modelId="{F7915F49-DA95-4D01-984B-D7BDD5FC161E}" type="sibTrans" cxnId="{1EB6EBEB-0721-4729-9D0D-1423D9FBBE30}">
      <dgm:prSet/>
      <dgm:spPr/>
      <dgm:t>
        <a:bodyPr/>
        <a:lstStyle/>
        <a:p>
          <a:endParaRPr lang="zh-TW" altLang="en-US"/>
        </a:p>
      </dgm:t>
    </dgm:pt>
    <dgm:pt modelId="{17E8A465-27DF-414E-8CA1-4F5915ED38D8}">
      <dgm:prSet phldrT="[文字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endParaRPr lang="zh-TW" altLang="en-US" dirty="0"/>
        </a:p>
      </dgm:t>
    </dgm:pt>
    <dgm:pt modelId="{50B32619-E7EB-43F6-A610-78BD27F556D8}" type="parTrans" cxnId="{E617733D-F457-4172-AE2D-0FD83C59181B}">
      <dgm:prSet/>
      <dgm:spPr/>
      <dgm:t>
        <a:bodyPr/>
        <a:lstStyle/>
        <a:p>
          <a:endParaRPr lang="zh-TW" altLang="en-US"/>
        </a:p>
      </dgm:t>
    </dgm:pt>
    <dgm:pt modelId="{ED2E84A3-8A3D-43D8-A539-1AFD10785B82}" type="sibTrans" cxnId="{E617733D-F457-4172-AE2D-0FD83C59181B}">
      <dgm:prSet/>
      <dgm:spPr/>
      <dgm:t>
        <a:bodyPr/>
        <a:lstStyle/>
        <a:p>
          <a:endParaRPr lang="zh-TW" altLang="en-US"/>
        </a:p>
      </dgm:t>
    </dgm:pt>
    <dgm:pt modelId="{D015D557-C1B5-4C99-AC31-04961CEF886F}">
      <dgm:prSet phldrT="[文字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endParaRPr lang="zh-TW" altLang="en-US" dirty="0"/>
        </a:p>
      </dgm:t>
    </dgm:pt>
    <dgm:pt modelId="{D49ACD5E-ECCB-40A4-80C0-0C84210007F5}" type="parTrans" cxnId="{A57E8704-853F-4CD7-8D10-E314038DE801}">
      <dgm:prSet/>
      <dgm:spPr/>
      <dgm:t>
        <a:bodyPr/>
        <a:lstStyle/>
        <a:p>
          <a:endParaRPr lang="zh-TW" altLang="en-US"/>
        </a:p>
      </dgm:t>
    </dgm:pt>
    <dgm:pt modelId="{5032F59F-5E01-489D-899F-4D407B766754}" type="sibTrans" cxnId="{A57E8704-853F-4CD7-8D10-E314038DE801}">
      <dgm:prSet/>
      <dgm:spPr/>
      <dgm:t>
        <a:bodyPr/>
        <a:lstStyle/>
        <a:p>
          <a:endParaRPr lang="zh-TW" altLang="en-US"/>
        </a:p>
      </dgm:t>
    </dgm:pt>
    <dgm:pt modelId="{0651D26E-2CD7-461F-BC43-5CA77D7C0CC6}" type="pres">
      <dgm:prSet presAssocID="{558E8206-45F6-4D10-B78D-0D21BEC6DA56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F0BB1B3-7F6E-4CCF-83A8-4A9FB523E1D8}" type="pres">
      <dgm:prSet presAssocID="{D015D557-C1B5-4C99-AC31-04961CEF886F}" presName="comp" presStyleCnt="0"/>
      <dgm:spPr/>
    </dgm:pt>
    <dgm:pt modelId="{7A109C5C-BC66-4361-A422-425FB54AC7AE}" type="pres">
      <dgm:prSet presAssocID="{D015D557-C1B5-4C99-AC31-04961CEF886F}" presName="box" presStyleLbl="node1" presStyleIdx="0" presStyleCnt="3" custLinFactNeighborY="1572"/>
      <dgm:spPr/>
      <dgm:t>
        <a:bodyPr/>
        <a:lstStyle/>
        <a:p>
          <a:endParaRPr lang="zh-TW" altLang="en-US"/>
        </a:p>
      </dgm:t>
    </dgm:pt>
    <dgm:pt modelId="{59942678-39B7-4458-B4E9-72B5E8F5A210}" type="pres">
      <dgm:prSet presAssocID="{D015D557-C1B5-4C99-AC31-04961CEF886F}" presName="img" presStyleLbl="fgImgPlace1" presStyleIdx="0" presStyleCnt="3" custScaleX="62608" custScaleY="68975" custLinFactNeighborX="-15308" custLinFactNeighborY="6822"/>
      <dgm:spPr>
        <a:solidFill>
          <a:schemeClr val="bg1"/>
        </a:solidFill>
        <a:ln w="76200">
          <a:solidFill>
            <a:schemeClr val="accent6">
              <a:lumMod val="7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0CA14842-DBBE-4DD4-9B0F-37BE4F8CF34F}" type="pres">
      <dgm:prSet presAssocID="{D015D557-C1B5-4C99-AC31-04961CEF886F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2520E8C-7AA3-49BA-951E-E3AD15388578}" type="pres">
      <dgm:prSet presAssocID="{5032F59F-5E01-489D-899F-4D407B766754}" presName="spacer" presStyleCnt="0"/>
      <dgm:spPr/>
    </dgm:pt>
    <dgm:pt modelId="{FF023680-27DB-4D78-8E39-B0B1AAEECDD1}" type="pres">
      <dgm:prSet presAssocID="{1A343AEB-B9B0-4D8F-800A-30B46DBEF0E5}" presName="comp" presStyleCnt="0"/>
      <dgm:spPr/>
    </dgm:pt>
    <dgm:pt modelId="{D2CFCAB5-47F4-42EC-A00C-51AD35FEAD25}" type="pres">
      <dgm:prSet presAssocID="{1A343AEB-B9B0-4D8F-800A-30B46DBEF0E5}" presName="box" presStyleLbl="node1" presStyleIdx="1" presStyleCnt="3" custLinFactNeighborX="0" custLinFactNeighborY="803"/>
      <dgm:spPr/>
      <dgm:t>
        <a:bodyPr/>
        <a:lstStyle/>
        <a:p>
          <a:endParaRPr lang="zh-TW" altLang="en-US"/>
        </a:p>
      </dgm:t>
    </dgm:pt>
    <dgm:pt modelId="{AFDB0A19-1F2E-4833-AEA6-BF7AF631D358}" type="pres">
      <dgm:prSet presAssocID="{1A343AEB-B9B0-4D8F-800A-30B46DBEF0E5}" presName="img" presStyleLbl="fgImgPlace1" presStyleIdx="1" presStyleCnt="3" custScaleX="58200" custScaleY="65849" custLinFactX="12607" custLinFactNeighborX="100000" custLinFactNeighborY="18095"/>
      <dgm:spPr>
        <a:solidFill>
          <a:schemeClr val="bg1"/>
        </a:solidFill>
        <a:ln w="76200">
          <a:solidFill>
            <a:schemeClr val="tx2">
              <a:lumMod val="85000"/>
              <a:lumOff val="1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EDE37C55-0E65-4D2C-B9CB-7B0A0B73C996}" type="pres">
      <dgm:prSet presAssocID="{1A343AEB-B9B0-4D8F-800A-30B46DBEF0E5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09DEB76-C0AC-407C-A02E-325B6F76FD4D}" type="pres">
      <dgm:prSet presAssocID="{F4AA43D5-8777-4764-B3DF-444735E4320C}" presName="spacer" presStyleCnt="0"/>
      <dgm:spPr/>
    </dgm:pt>
    <dgm:pt modelId="{8D163241-1C53-4711-9A0A-0232F3CDF2B8}" type="pres">
      <dgm:prSet presAssocID="{E6F49D8D-A2F7-4989-9A38-49DF990E3B88}" presName="comp" presStyleCnt="0"/>
      <dgm:spPr/>
    </dgm:pt>
    <dgm:pt modelId="{61C9C3EF-3287-41C1-89E2-0C8EE59F15CF}" type="pres">
      <dgm:prSet presAssocID="{E6F49D8D-A2F7-4989-9A38-49DF990E3B88}" presName="box" presStyleLbl="node1" presStyleIdx="2" presStyleCnt="3" custScaleY="99916" custLinFactNeighborY="1045"/>
      <dgm:spPr/>
      <dgm:t>
        <a:bodyPr/>
        <a:lstStyle/>
        <a:p>
          <a:endParaRPr lang="zh-TW" altLang="en-US"/>
        </a:p>
      </dgm:t>
    </dgm:pt>
    <dgm:pt modelId="{809F8F17-56F9-4EAF-A85B-DE13ED20FE95}" type="pres">
      <dgm:prSet presAssocID="{E6F49D8D-A2F7-4989-9A38-49DF990E3B88}" presName="img" presStyleLbl="fgImgPlace1" presStyleIdx="2" presStyleCnt="3" custScaleY="82795" custLinFactNeighborX="-1527" custLinFactNeighborY="13303"/>
      <dgm:spPr>
        <a:solidFill>
          <a:schemeClr val="bg1"/>
        </a:solidFill>
        <a:ln w="76200">
          <a:solidFill>
            <a:schemeClr val="accent6">
              <a:lumMod val="7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DCD196EB-CFB3-46D1-8EA3-1D8B57FFC884}" type="pres">
      <dgm:prSet presAssocID="{E6F49D8D-A2F7-4989-9A38-49DF990E3B88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F37900A-6929-4C17-906A-5E5B349C1693}" type="presOf" srcId="{E6F49D8D-A2F7-4989-9A38-49DF990E3B88}" destId="{61C9C3EF-3287-41C1-89E2-0C8EE59F15CF}" srcOrd="0" destOrd="0" presId="urn:microsoft.com/office/officeart/2005/8/layout/vList4"/>
    <dgm:cxn modelId="{C4879EE2-2017-44A8-9BD0-E5851900F4B6}" type="presOf" srcId="{1A343AEB-B9B0-4D8F-800A-30B46DBEF0E5}" destId="{EDE37C55-0E65-4D2C-B9CB-7B0A0B73C996}" srcOrd="1" destOrd="0" presId="urn:microsoft.com/office/officeart/2005/8/layout/vList4"/>
    <dgm:cxn modelId="{6B3E4030-012C-49F8-A534-57A30F79DEF1}" type="presOf" srcId="{A6A22AD6-40CB-4D1D-B799-0D72070ED778}" destId="{EDE37C55-0E65-4D2C-B9CB-7B0A0B73C996}" srcOrd="1" destOrd="2" presId="urn:microsoft.com/office/officeart/2005/8/layout/vList4"/>
    <dgm:cxn modelId="{4CDFAFC4-DD37-4482-BBED-37F3AF053B00}" srcId="{558E8206-45F6-4D10-B78D-0D21BEC6DA56}" destId="{1A343AEB-B9B0-4D8F-800A-30B46DBEF0E5}" srcOrd="1" destOrd="0" parTransId="{EB4BB78C-5285-499F-BE73-17DE7A3A3091}" sibTransId="{F4AA43D5-8777-4764-B3DF-444735E4320C}"/>
    <dgm:cxn modelId="{8C025F38-6DF8-402B-9E16-C5E452EB2C12}" type="presOf" srcId="{17E8A465-27DF-414E-8CA1-4F5915ED38D8}" destId="{0CA14842-DBBE-4DD4-9B0F-37BE4F8CF34F}" srcOrd="1" destOrd="1" presId="urn:microsoft.com/office/officeart/2005/8/layout/vList4"/>
    <dgm:cxn modelId="{8915E8EC-31D4-4714-B170-A279D35A9EBF}" srcId="{1A343AEB-B9B0-4D8F-800A-30B46DBEF0E5}" destId="{BAE16405-D58D-4EE0-85CA-B505A1206897}" srcOrd="0" destOrd="0" parTransId="{D34EEF10-D2E2-49DB-BC92-7087B72B01CD}" sibTransId="{4C40470E-F0FD-46B3-B3FD-5613F2311346}"/>
    <dgm:cxn modelId="{4889F63B-76CD-4DFE-BFFF-E580CA11E38F}" type="presOf" srcId="{17E8A465-27DF-414E-8CA1-4F5915ED38D8}" destId="{7A109C5C-BC66-4361-A422-425FB54AC7AE}" srcOrd="0" destOrd="1" presId="urn:microsoft.com/office/officeart/2005/8/layout/vList4"/>
    <dgm:cxn modelId="{E617733D-F457-4172-AE2D-0FD83C59181B}" srcId="{D015D557-C1B5-4C99-AC31-04961CEF886F}" destId="{17E8A465-27DF-414E-8CA1-4F5915ED38D8}" srcOrd="0" destOrd="0" parTransId="{50B32619-E7EB-43F6-A610-78BD27F556D8}" sibTransId="{ED2E84A3-8A3D-43D8-A539-1AFD10785B82}"/>
    <dgm:cxn modelId="{440E0684-19B9-4BF9-88A9-5CBE2D0929F1}" type="presOf" srcId="{558E8206-45F6-4D10-B78D-0D21BEC6DA56}" destId="{0651D26E-2CD7-461F-BC43-5CA77D7C0CC6}" srcOrd="0" destOrd="0" presId="urn:microsoft.com/office/officeart/2005/8/layout/vList4"/>
    <dgm:cxn modelId="{495B6E1E-EC28-4A0B-A4C3-2698CEF0C669}" type="presOf" srcId="{E6F49D8D-A2F7-4989-9A38-49DF990E3B88}" destId="{DCD196EB-CFB3-46D1-8EA3-1D8B57FFC884}" srcOrd="1" destOrd="0" presId="urn:microsoft.com/office/officeart/2005/8/layout/vList4"/>
    <dgm:cxn modelId="{9530C4DC-4B8F-4CBC-9E9C-3EF4175B5826}" type="presOf" srcId="{1A343AEB-B9B0-4D8F-800A-30B46DBEF0E5}" destId="{D2CFCAB5-47F4-42EC-A00C-51AD35FEAD25}" srcOrd="0" destOrd="0" presId="urn:microsoft.com/office/officeart/2005/8/layout/vList4"/>
    <dgm:cxn modelId="{0AE69C6D-B1BF-4857-923B-911F0B6F1E0C}" type="presOf" srcId="{BAE16405-D58D-4EE0-85CA-B505A1206897}" destId="{D2CFCAB5-47F4-42EC-A00C-51AD35FEAD25}" srcOrd="0" destOrd="1" presId="urn:microsoft.com/office/officeart/2005/8/layout/vList4"/>
    <dgm:cxn modelId="{A57E8704-853F-4CD7-8D10-E314038DE801}" srcId="{558E8206-45F6-4D10-B78D-0D21BEC6DA56}" destId="{D015D557-C1B5-4C99-AC31-04961CEF886F}" srcOrd="0" destOrd="0" parTransId="{D49ACD5E-ECCB-40A4-80C0-0C84210007F5}" sibTransId="{5032F59F-5E01-489D-899F-4D407B766754}"/>
    <dgm:cxn modelId="{25D33773-8B62-408E-B565-E7373972BD48}" type="presOf" srcId="{D015D557-C1B5-4C99-AC31-04961CEF886F}" destId="{7A109C5C-BC66-4361-A422-425FB54AC7AE}" srcOrd="0" destOrd="0" presId="urn:microsoft.com/office/officeart/2005/8/layout/vList4"/>
    <dgm:cxn modelId="{1EB6EBEB-0721-4729-9D0D-1423D9FBBE30}" srcId="{558E8206-45F6-4D10-B78D-0D21BEC6DA56}" destId="{E6F49D8D-A2F7-4989-9A38-49DF990E3B88}" srcOrd="2" destOrd="0" parTransId="{2E7CFA56-96F2-4F86-A5CA-093160B541C1}" sibTransId="{F7915F49-DA95-4D01-984B-D7BDD5FC161E}"/>
    <dgm:cxn modelId="{AC3E78A2-E54B-47FA-AFBA-8E927E235D38}" type="presOf" srcId="{BAE16405-D58D-4EE0-85CA-B505A1206897}" destId="{EDE37C55-0E65-4D2C-B9CB-7B0A0B73C996}" srcOrd="1" destOrd="1" presId="urn:microsoft.com/office/officeart/2005/8/layout/vList4"/>
    <dgm:cxn modelId="{B997275D-DDA8-4B09-8714-A2E180684A70}" type="presOf" srcId="{D015D557-C1B5-4C99-AC31-04961CEF886F}" destId="{0CA14842-DBBE-4DD4-9B0F-37BE4F8CF34F}" srcOrd="1" destOrd="0" presId="urn:microsoft.com/office/officeart/2005/8/layout/vList4"/>
    <dgm:cxn modelId="{07F7E9B2-FDF8-4737-BD57-A9CEF4FE02F1}" srcId="{1A343AEB-B9B0-4D8F-800A-30B46DBEF0E5}" destId="{A6A22AD6-40CB-4D1D-B799-0D72070ED778}" srcOrd="1" destOrd="0" parTransId="{919FD1AC-EAD4-418D-83DB-D007E3926F31}" sibTransId="{F0E95FDC-0376-4D27-83BC-CAACBEB63D5B}"/>
    <dgm:cxn modelId="{B8000034-ACCB-40D3-9723-ECDF167A7A84}" type="presOf" srcId="{A6A22AD6-40CB-4D1D-B799-0D72070ED778}" destId="{D2CFCAB5-47F4-42EC-A00C-51AD35FEAD25}" srcOrd="0" destOrd="2" presId="urn:microsoft.com/office/officeart/2005/8/layout/vList4"/>
    <dgm:cxn modelId="{EAD2E36E-9A06-43DB-9D72-48EFB7A1BF61}" type="presParOf" srcId="{0651D26E-2CD7-461F-BC43-5CA77D7C0CC6}" destId="{2F0BB1B3-7F6E-4CCF-83A8-4A9FB523E1D8}" srcOrd="0" destOrd="0" presId="urn:microsoft.com/office/officeart/2005/8/layout/vList4"/>
    <dgm:cxn modelId="{3FD9DCCB-EB2D-483C-AA2E-F46B20DF39BF}" type="presParOf" srcId="{2F0BB1B3-7F6E-4CCF-83A8-4A9FB523E1D8}" destId="{7A109C5C-BC66-4361-A422-425FB54AC7AE}" srcOrd="0" destOrd="0" presId="urn:microsoft.com/office/officeart/2005/8/layout/vList4"/>
    <dgm:cxn modelId="{D102F43B-7362-4CB7-86DF-149085734179}" type="presParOf" srcId="{2F0BB1B3-7F6E-4CCF-83A8-4A9FB523E1D8}" destId="{59942678-39B7-4458-B4E9-72B5E8F5A210}" srcOrd="1" destOrd="0" presId="urn:microsoft.com/office/officeart/2005/8/layout/vList4"/>
    <dgm:cxn modelId="{E647E9DA-175E-4C5D-8CD5-308FC439A55D}" type="presParOf" srcId="{2F0BB1B3-7F6E-4CCF-83A8-4A9FB523E1D8}" destId="{0CA14842-DBBE-4DD4-9B0F-37BE4F8CF34F}" srcOrd="2" destOrd="0" presId="urn:microsoft.com/office/officeart/2005/8/layout/vList4"/>
    <dgm:cxn modelId="{D8CE867E-7867-4D5E-8320-6588D599AA9E}" type="presParOf" srcId="{0651D26E-2CD7-461F-BC43-5CA77D7C0CC6}" destId="{12520E8C-7AA3-49BA-951E-E3AD15388578}" srcOrd="1" destOrd="0" presId="urn:microsoft.com/office/officeart/2005/8/layout/vList4"/>
    <dgm:cxn modelId="{54DF2556-CDCD-408F-AA70-7B83BD51DCF6}" type="presParOf" srcId="{0651D26E-2CD7-461F-BC43-5CA77D7C0CC6}" destId="{FF023680-27DB-4D78-8E39-B0B1AAEECDD1}" srcOrd="2" destOrd="0" presId="urn:microsoft.com/office/officeart/2005/8/layout/vList4"/>
    <dgm:cxn modelId="{D102C271-28BC-42C4-9F73-CAA56612711C}" type="presParOf" srcId="{FF023680-27DB-4D78-8E39-B0B1AAEECDD1}" destId="{D2CFCAB5-47F4-42EC-A00C-51AD35FEAD25}" srcOrd="0" destOrd="0" presId="urn:microsoft.com/office/officeart/2005/8/layout/vList4"/>
    <dgm:cxn modelId="{B5DBBD2C-47C6-4453-B112-60163A74A2B1}" type="presParOf" srcId="{FF023680-27DB-4D78-8E39-B0B1AAEECDD1}" destId="{AFDB0A19-1F2E-4833-AEA6-BF7AF631D358}" srcOrd="1" destOrd="0" presId="urn:microsoft.com/office/officeart/2005/8/layout/vList4"/>
    <dgm:cxn modelId="{A5F9346C-DF66-4680-8DF4-DE5A86E5ADD0}" type="presParOf" srcId="{FF023680-27DB-4D78-8E39-B0B1AAEECDD1}" destId="{EDE37C55-0E65-4D2C-B9CB-7B0A0B73C996}" srcOrd="2" destOrd="0" presId="urn:microsoft.com/office/officeart/2005/8/layout/vList4"/>
    <dgm:cxn modelId="{48CA76CF-5BAE-43F2-BF92-DB17A4FAE3B0}" type="presParOf" srcId="{0651D26E-2CD7-461F-BC43-5CA77D7C0CC6}" destId="{F09DEB76-C0AC-407C-A02E-325B6F76FD4D}" srcOrd="3" destOrd="0" presId="urn:microsoft.com/office/officeart/2005/8/layout/vList4"/>
    <dgm:cxn modelId="{5EEBD770-B814-4320-8B79-6DB0EAAD63DA}" type="presParOf" srcId="{0651D26E-2CD7-461F-BC43-5CA77D7C0CC6}" destId="{8D163241-1C53-4711-9A0A-0232F3CDF2B8}" srcOrd="4" destOrd="0" presId="urn:microsoft.com/office/officeart/2005/8/layout/vList4"/>
    <dgm:cxn modelId="{1A386503-DC70-4251-94FC-6C1079EF120A}" type="presParOf" srcId="{8D163241-1C53-4711-9A0A-0232F3CDF2B8}" destId="{61C9C3EF-3287-41C1-89E2-0C8EE59F15CF}" srcOrd="0" destOrd="0" presId="urn:microsoft.com/office/officeart/2005/8/layout/vList4"/>
    <dgm:cxn modelId="{90D31985-7907-4A97-AFC8-C374E47CDB50}" type="presParOf" srcId="{8D163241-1C53-4711-9A0A-0232F3CDF2B8}" destId="{809F8F17-56F9-4EAF-A85B-DE13ED20FE95}" srcOrd="1" destOrd="0" presId="urn:microsoft.com/office/officeart/2005/8/layout/vList4"/>
    <dgm:cxn modelId="{546273E4-591C-4D6B-BDB1-2531194179B6}" type="presParOf" srcId="{8D163241-1C53-4711-9A0A-0232F3CDF2B8}" destId="{DCD196EB-CFB3-46D1-8EA3-1D8B57FFC88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109C5C-BC66-4361-A422-425FB54AC7AE}">
      <dsp:nvSpPr>
        <dsp:cNvPr id="0" name=""/>
        <dsp:cNvSpPr/>
      </dsp:nvSpPr>
      <dsp:spPr>
        <a:xfrm>
          <a:off x="0" y="24901"/>
          <a:ext cx="8240339" cy="1584068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0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TW" altLang="en-US" sz="2300" kern="1200" dirty="0"/>
        </a:p>
      </dsp:txBody>
      <dsp:txXfrm>
        <a:off x="1806474" y="24901"/>
        <a:ext cx="6433864" cy="1584068"/>
      </dsp:txXfrm>
    </dsp:sp>
    <dsp:sp modelId="{59942678-39B7-4458-B4E9-72B5E8F5A210}">
      <dsp:nvSpPr>
        <dsp:cNvPr id="0" name=""/>
        <dsp:cNvSpPr/>
      </dsp:nvSpPr>
      <dsp:spPr>
        <a:xfrm>
          <a:off x="214243" y="441441"/>
          <a:ext cx="1031822" cy="874088"/>
        </a:xfrm>
        <a:prstGeom prst="roundRect">
          <a:avLst>
            <a:gd name="adj" fmla="val 10000"/>
          </a:avLst>
        </a:prstGeom>
        <a:solidFill>
          <a:schemeClr val="bg1"/>
        </a:solidFill>
        <a:ln w="762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CFCAB5-47F4-42EC-A00C-51AD35FEAD25}">
      <dsp:nvSpPr>
        <dsp:cNvPr id="0" name=""/>
        <dsp:cNvSpPr/>
      </dsp:nvSpPr>
      <dsp:spPr>
        <a:xfrm>
          <a:off x="0" y="1755195"/>
          <a:ext cx="8240339" cy="1584068"/>
        </a:xfrm>
        <a:prstGeom prst="roundRect">
          <a:avLst>
            <a:gd name="adj" fmla="val 10000"/>
          </a:avLst>
        </a:prstGeom>
        <a:solidFill>
          <a:srgbClr val="FFAF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000" kern="1200" dirty="0">
            <a:solidFill>
              <a:srgbClr val="FFAFAF"/>
            </a:solidFill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TW" altLang="en-US" sz="2300" kern="1200" dirty="0">
            <a:solidFill>
              <a:srgbClr val="FFAFAF"/>
            </a:solidFill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TW" altLang="en-US" sz="2300" kern="1200">
            <a:solidFill>
              <a:srgbClr val="FFAFAF"/>
            </a:solidFill>
          </a:endParaRPr>
        </a:p>
      </dsp:txBody>
      <dsp:txXfrm>
        <a:off x="1806474" y="1755195"/>
        <a:ext cx="6433864" cy="1584068"/>
      </dsp:txXfrm>
    </dsp:sp>
    <dsp:sp modelId="{AFDB0A19-1F2E-4833-AEA6-BF7AF631D358}">
      <dsp:nvSpPr>
        <dsp:cNvPr id="0" name=""/>
        <dsp:cNvSpPr/>
      </dsp:nvSpPr>
      <dsp:spPr>
        <a:xfrm>
          <a:off x="2358692" y="2346581"/>
          <a:ext cx="959175" cy="834474"/>
        </a:xfrm>
        <a:prstGeom prst="roundRect">
          <a:avLst>
            <a:gd name="adj" fmla="val 10000"/>
          </a:avLst>
        </a:prstGeom>
        <a:solidFill>
          <a:schemeClr val="bg1"/>
        </a:solidFill>
        <a:ln w="76200" cap="flat" cmpd="sng" algn="ctr">
          <a:solidFill>
            <a:schemeClr val="tx2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C9C3EF-3287-41C1-89E2-0C8EE59F15CF}">
      <dsp:nvSpPr>
        <dsp:cNvPr id="0" name=""/>
        <dsp:cNvSpPr/>
      </dsp:nvSpPr>
      <dsp:spPr>
        <a:xfrm>
          <a:off x="0" y="3486280"/>
          <a:ext cx="8240339" cy="1582737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CC99FF">
                <a:shade val="30000"/>
                <a:satMod val="115000"/>
              </a:srgbClr>
            </a:gs>
            <a:gs pos="50000">
              <a:srgbClr val="CC99FF">
                <a:shade val="67500"/>
                <a:satMod val="115000"/>
              </a:srgbClr>
            </a:gs>
            <a:gs pos="100000">
              <a:srgbClr val="CC99FF">
                <a:shade val="100000"/>
                <a:satMod val="115000"/>
              </a:srgbClr>
            </a:gs>
          </a:gsLst>
          <a:lin ang="162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000" kern="1200" dirty="0">
            <a:solidFill>
              <a:srgbClr val="CC99FF"/>
            </a:solidFill>
          </a:endParaRPr>
        </a:p>
      </dsp:txBody>
      <dsp:txXfrm>
        <a:off x="1806474" y="3486280"/>
        <a:ext cx="6433864" cy="1582737"/>
      </dsp:txXfrm>
    </dsp:sp>
    <dsp:sp modelId="{809F8F17-56F9-4EAF-A85B-DE13ED20FE95}">
      <dsp:nvSpPr>
        <dsp:cNvPr id="0" name=""/>
        <dsp:cNvSpPr/>
      </dsp:nvSpPr>
      <dsp:spPr>
        <a:xfrm>
          <a:off x="133240" y="3920289"/>
          <a:ext cx="1648067" cy="1049223"/>
        </a:xfrm>
        <a:prstGeom prst="roundRect">
          <a:avLst>
            <a:gd name="adj" fmla="val 10000"/>
          </a:avLst>
        </a:prstGeom>
        <a:solidFill>
          <a:schemeClr val="bg1"/>
        </a:solidFill>
        <a:ln w="762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862" cy="493176"/>
          </a:xfrm>
          <a:prstGeom prst="rect">
            <a:avLst/>
          </a:prstGeom>
        </p:spPr>
        <p:txBody>
          <a:bodyPr vert="horz" lIns="87947" tIns="43973" rIns="87947" bIns="43973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0294" y="1"/>
            <a:ext cx="2945862" cy="493176"/>
          </a:xfrm>
          <a:prstGeom prst="rect">
            <a:avLst/>
          </a:prstGeom>
        </p:spPr>
        <p:txBody>
          <a:bodyPr vert="horz" lIns="87947" tIns="43973" rIns="87947" bIns="43973" rtlCol="0"/>
          <a:lstStyle>
            <a:lvl1pPr algn="r">
              <a:defRPr sz="1200"/>
            </a:lvl1pPr>
          </a:lstStyle>
          <a:p>
            <a:fld id="{7E753865-C0C3-45F6-B18F-C45F67432452}" type="datetimeFigureOut">
              <a:rPr lang="zh-TW" altLang="en-US" smtClean="0"/>
              <a:t>2024/7/1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379542"/>
            <a:ext cx="2945862" cy="493176"/>
          </a:xfrm>
          <a:prstGeom prst="rect">
            <a:avLst/>
          </a:prstGeom>
        </p:spPr>
        <p:txBody>
          <a:bodyPr vert="horz" lIns="87947" tIns="43973" rIns="87947" bIns="43973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0294" y="9379542"/>
            <a:ext cx="2945862" cy="493176"/>
          </a:xfrm>
          <a:prstGeom prst="rect">
            <a:avLst/>
          </a:prstGeom>
        </p:spPr>
        <p:txBody>
          <a:bodyPr vert="horz" lIns="87947" tIns="43973" rIns="87947" bIns="43973" rtlCol="0" anchor="b"/>
          <a:lstStyle>
            <a:lvl1pPr algn="r">
              <a:defRPr sz="1200"/>
            </a:lvl1pPr>
          </a:lstStyle>
          <a:p>
            <a:fld id="{59AAF968-4F63-4831-9D7C-85FFED3689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1732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r">
              <a:defRPr sz="1300"/>
            </a:lvl1pPr>
          </a:lstStyle>
          <a:p>
            <a:fld id="{9CD0EA77-62B1-43D3-90CD-CAA4D80ED778}" type="datetimeFigureOut">
              <a:rPr lang="zh-TW" altLang="en-US" smtClean="0"/>
              <a:t>2024/7/1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264" tIns="47632" rIns="95264" bIns="47632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690268"/>
            <a:ext cx="5438140" cy="4443413"/>
          </a:xfrm>
          <a:prstGeom prst="rect">
            <a:avLst/>
          </a:prstGeom>
        </p:spPr>
        <p:txBody>
          <a:bodyPr vert="horz" lIns="95264" tIns="47632" rIns="95264" bIns="47632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r">
              <a:defRPr sz="1300"/>
            </a:lvl1pPr>
          </a:lstStyle>
          <a:p>
            <a:fld id="{7D9C4E5E-1A71-426D-B34D-358DC7EE53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35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74021" indent="-2977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90803" indent="-238161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67124" indent="-238161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43444" indent="-238161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19765" indent="-23816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96086" indent="-23816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72407" indent="-23816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48728" indent="-23816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fld id="{45CC59F1-E60D-4BC0-B6AC-41AC9480FB1F}" type="slidenum">
              <a:rPr lang="en-US" altLang="zh-TW">
                <a:solidFill>
                  <a:prstClr val="black"/>
                </a:solidFill>
              </a:rPr>
              <a:pPr eaLnBrk="1" hangingPunct="1"/>
              <a:t>1</a:t>
            </a:fld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1800" dirty="0"/>
              <a:t>各位同學大家好，從現在</a:t>
            </a:r>
            <a:r>
              <a:rPr lang="zh-TW" altLang="en-US" sz="1800" dirty="0" smtClean="0"/>
              <a:t>開始有</a:t>
            </a:r>
            <a:r>
              <a:rPr lang="en-US" altLang="zh-TW" sz="1800" dirty="0" smtClean="0"/>
              <a:t>4</a:t>
            </a:r>
            <a:r>
              <a:rPr lang="zh-TW" altLang="en-US" sz="1800" dirty="0" smtClean="0"/>
              <a:t>小時</a:t>
            </a:r>
            <a:r>
              <a:rPr lang="zh-TW" altLang="en-US" sz="1800" dirty="0"/>
              <a:t>的時間，將與大家共同探討</a:t>
            </a:r>
            <a:r>
              <a:rPr lang="en-US" altLang="zh-TW" sz="1800" dirty="0"/>
              <a:t>MSOC</a:t>
            </a:r>
            <a:r>
              <a:rPr lang="zh-TW" altLang="en-US" sz="1800" dirty="0"/>
              <a:t>系統架構暨值勤規定。</a:t>
            </a:r>
          </a:p>
          <a:p>
            <a:pPr eaLnBrk="1" hangingPunct="1"/>
            <a:r>
              <a:rPr lang="zh-TW" altLang="en-US" sz="1800" dirty="0"/>
              <a:t>首先教官要向各位同學報告，今後上課方式、研討重點與課程簡介。</a:t>
            </a:r>
          </a:p>
          <a:p>
            <a:pPr eaLnBrk="1" hangingPunct="1"/>
            <a:endParaRPr lang="zh-TW" altLang="zh-TW" sz="18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5264" tIns="47632" rIns="95264" bIns="47632" rtlCol="0"/>
          <a:lstStyle/>
          <a:p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183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防護端惡意行為紀錄</a:t>
            </a:r>
            <a:r>
              <a:rPr lang="zh-TW" altLang="en-US" dirty="0" smtClean="0"/>
              <a:t>的來源來自防護端的各式資安軟、硬體所產生的警訊及紀錄，如圖 </a:t>
            </a:r>
            <a:r>
              <a:rPr lang="en-US" altLang="zh-TW" dirty="0" smtClean="0"/>
              <a:t>(</a:t>
            </a:r>
            <a:r>
              <a:rPr lang="zh-TW" altLang="en-US" dirty="0" smtClean="0"/>
              <a:t>也包含</a:t>
            </a:r>
            <a:r>
              <a:rPr lang="en-US" altLang="zh-TW" dirty="0" smtClean="0"/>
              <a:t>100</a:t>
            </a:r>
            <a:r>
              <a:rPr lang="zh-TW" altLang="en-US" dirty="0" smtClean="0"/>
              <a:t>個防護點外的</a:t>
            </a:r>
            <a:r>
              <a:rPr lang="en-US" altLang="zh-TW" dirty="0" smtClean="0"/>
              <a:t>ACA</a:t>
            </a:r>
            <a:r>
              <a:rPr lang="zh-TW" altLang="en-US" dirty="0" smtClean="0"/>
              <a:t>端點所產生的警訊及紀錄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，其中</a:t>
            </a:r>
            <a:r>
              <a:rPr lang="en-US" altLang="zh-TW" dirty="0" smtClean="0"/>
              <a:t>EMAIL</a:t>
            </a:r>
            <a:r>
              <a:rPr lang="zh-TW" altLang="en-US" dirty="0" smtClean="0"/>
              <a:t>、</a:t>
            </a:r>
            <a:r>
              <a:rPr lang="en-US" altLang="zh-TW" dirty="0" smtClean="0"/>
              <a:t>LYNC</a:t>
            </a:r>
            <a:r>
              <a:rPr lang="zh-TW" altLang="en-US" dirty="0" smtClean="0"/>
              <a:t>、防毒、</a:t>
            </a:r>
            <a:r>
              <a:rPr lang="en-US" altLang="zh-TW" dirty="0" smtClean="0"/>
              <a:t>BNS</a:t>
            </a:r>
            <a:r>
              <a:rPr lang="zh-TW" altLang="en-US" dirty="0" smtClean="0"/>
              <a:t>相關警訊來自高層主機、其餘</a:t>
            </a:r>
            <a:r>
              <a:rPr lang="en-US" altLang="zh-TW" dirty="0" smtClean="0"/>
              <a:t>IPS</a:t>
            </a:r>
            <a:r>
              <a:rPr lang="zh-TW" altLang="en-US" dirty="0" smtClean="0"/>
              <a:t>、</a:t>
            </a:r>
            <a:r>
              <a:rPr lang="en-US" altLang="zh-TW" dirty="0" smtClean="0"/>
              <a:t>WAF</a:t>
            </a:r>
            <a:r>
              <a:rPr lang="zh-TW" altLang="en-US" dirty="0" smtClean="0"/>
              <a:t>、流量側錄、誘捕系統、</a:t>
            </a:r>
            <a:r>
              <a:rPr lang="en-US" altLang="zh-TW" dirty="0" smtClean="0"/>
              <a:t>ACA</a:t>
            </a:r>
            <a:r>
              <a:rPr lang="zh-TW" altLang="en-US" dirty="0" smtClean="0"/>
              <a:t>等項來自個防護端，其中</a:t>
            </a:r>
            <a:r>
              <a:rPr lang="en-US" altLang="zh-TW" dirty="0" smtClean="0"/>
              <a:t>IPS</a:t>
            </a:r>
            <a:r>
              <a:rPr lang="zh-TW" altLang="en-US" dirty="0" smtClean="0"/>
              <a:t>、誘捕、</a:t>
            </a:r>
            <a:r>
              <a:rPr lang="en-US" altLang="zh-TW" dirty="0" smtClean="0"/>
              <a:t>ACA</a:t>
            </a:r>
            <a:r>
              <a:rPr lang="zh-TW" altLang="en-US" dirty="0" smtClean="0"/>
              <a:t>警訊係傳送至中心各式設備中控端後轉送</a:t>
            </a:r>
            <a:r>
              <a:rPr lang="en-US" altLang="zh-TW" dirty="0" smtClean="0"/>
              <a:t>SIEM</a:t>
            </a:r>
            <a:r>
              <a:rPr lang="zh-TW" altLang="en-US" dirty="0" smtClean="0"/>
              <a:t>，其他</a:t>
            </a:r>
            <a:r>
              <a:rPr lang="en-US" altLang="zh-TW" dirty="0" smtClean="0"/>
              <a:t>(</a:t>
            </a:r>
            <a:r>
              <a:rPr lang="zh-TW" altLang="en-US" dirty="0" smtClean="0"/>
              <a:t>流量側錄、</a:t>
            </a:r>
            <a:r>
              <a:rPr lang="en-US" altLang="zh-TW" dirty="0" smtClean="0"/>
              <a:t>WAF</a:t>
            </a:r>
            <a:r>
              <a:rPr lang="zh-TW" altLang="en-US" dirty="0" smtClean="0"/>
              <a:t>、</a:t>
            </a:r>
            <a:r>
              <a:rPr lang="en-US" altLang="zh-TW" dirty="0" smtClean="0"/>
              <a:t>ACA</a:t>
            </a:r>
            <a:r>
              <a:rPr lang="zh-TW" altLang="en-US" dirty="0" smtClean="0"/>
              <a:t>使用者紀錄及各式高層主機</a:t>
            </a:r>
            <a:r>
              <a:rPr lang="en-US" altLang="zh-TW" dirty="0" smtClean="0"/>
              <a:t>)</a:t>
            </a:r>
            <a:r>
              <a:rPr lang="zh-TW" altLang="en-US" dirty="0" smtClean="0"/>
              <a:t>均由連結器</a:t>
            </a:r>
            <a:r>
              <a:rPr lang="en-US" altLang="zh-TW" dirty="0" smtClean="0"/>
              <a:t>(CONNECTOR)(</a:t>
            </a:r>
            <a:r>
              <a:rPr lang="zh-TW" altLang="en-US" dirty="0" smtClean="0"/>
              <a:t>連結器為</a:t>
            </a:r>
            <a:r>
              <a:rPr lang="en-US" altLang="zh-TW" dirty="0" smtClean="0"/>
              <a:t>SIEM</a:t>
            </a:r>
            <a:r>
              <a:rPr lang="zh-TW" altLang="en-US" dirty="0" smtClean="0"/>
              <a:t>所附資料傳送元件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，最後係由</a:t>
            </a:r>
            <a:r>
              <a:rPr lang="en-US" altLang="zh-TW" dirty="0" smtClean="0"/>
              <a:t>SIEM</a:t>
            </a:r>
            <a:r>
              <a:rPr lang="zh-TW" altLang="en-US" dirty="0" smtClean="0"/>
              <a:t>儲存</a:t>
            </a:r>
            <a:r>
              <a:rPr lang="en-US" altLang="zh-TW" dirty="0" smtClean="0"/>
              <a:t>(LOGGER</a:t>
            </a:r>
            <a:r>
              <a:rPr lang="zh-TW" altLang="en-US" dirty="0" smtClean="0"/>
              <a:t>元件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另情態牆資訊呈現，係由</a:t>
            </a:r>
            <a:r>
              <a:rPr lang="en-US" altLang="zh-TW" dirty="0" smtClean="0"/>
              <a:t>SIEM</a:t>
            </a:r>
            <a:r>
              <a:rPr lang="zh-TW" altLang="en-US" dirty="0" smtClean="0"/>
              <a:t>及</a:t>
            </a:r>
            <a:r>
              <a:rPr lang="en-US" altLang="zh-TW" dirty="0" smtClean="0"/>
              <a:t>CERT</a:t>
            </a:r>
            <a:r>
              <a:rPr lang="zh-TW" altLang="en-US" dirty="0" smtClean="0"/>
              <a:t>網站所提供各式警訊、紀錄及案件處置情況。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C4E5E-1A71-426D-B34D-358DC7EE53A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7884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4D1C-F6A1-4720-BA3D-725D8AE7824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24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26B402-EBBF-4DDE-AA72-45E802381825}" type="datetime1">
              <a:rPr lang="zh-TW" altLang="en-US">
                <a:solidFill>
                  <a:srgbClr val="000000"/>
                </a:solidFill>
              </a:rPr>
              <a:pPr>
                <a:defRPr/>
              </a:pPr>
              <a:t>2024/7/1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A91A8-1201-48AD-9100-09520122F95E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811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5F81E1-9ADB-4C61-9505-567924E1717E}" type="datetime1">
              <a:rPr lang="zh-TW" altLang="en-US">
                <a:solidFill>
                  <a:srgbClr val="000000"/>
                </a:solidFill>
              </a:rPr>
              <a:pPr>
                <a:defRPr/>
              </a:pPr>
              <a:t>2024/7/1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3FFFB7-C742-4415-AEEE-5E4ED0525953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946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 Light" panose="020F0302020204030204" pitchFamily="34" charset="0"/>
                <a:ea typeface="微軟正黑體 Light" panose="020B03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 baseline="0">
                <a:latin typeface="Calibri Light" panose="020F0302020204030204" pitchFamily="34" charset="0"/>
                <a:ea typeface="微軟正黑體 Light" panose="020B0304030504040204" pitchFamily="34" charset="-120"/>
              </a:defRPr>
            </a:lvl1pPr>
            <a:lvl2pPr>
              <a:defRPr baseline="0">
                <a:latin typeface="Calibri Light" panose="020F0302020204030204" pitchFamily="34" charset="0"/>
                <a:ea typeface="微軟正黑體 Light" panose="020B0304030504040204" pitchFamily="34" charset="-120"/>
              </a:defRPr>
            </a:lvl2pPr>
            <a:lvl3pPr>
              <a:defRPr baseline="0">
                <a:latin typeface="Calibri Light" panose="020F0302020204030204" pitchFamily="34" charset="0"/>
                <a:ea typeface="微軟正黑體 Light" panose="020B0304030504040204" pitchFamily="34" charset="-120"/>
              </a:defRPr>
            </a:lvl3pPr>
            <a:lvl4pPr>
              <a:defRPr baseline="0">
                <a:latin typeface="Calibri Light" panose="020F0302020204030204" pitchFamily="34" charset="0"/>
                <a:ea typeface="微軟正黑體 Light" panose="020B0304030504040204" pitchFamily="34" charset="-120"/>
              </a:defRPr>
            </a:lvl4pPr>
            <a:lvl5pPr>
              <a:defRPr baseline="0">
                <a:latin typeface="Calibri Light" panose="020F0302020204030204" pitchFamily="34" charset="0"/>
                <a:ea typeface="微軟正黑體 Light" panose="020B03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 baseline="0">
                <a:latin typeface="Calibri Light" panose="020F0302020204030204" pitchFamily="34" charset="0"/>
                <a:ea typeface="微軟正黑體 Light" panose="020B0304030504040204" pitchFamily="34" charset="-120"/>
              </a:defRPr>
            </a:lvl1pPr>
            <a:lvl2pPr>
              <a:defRPr baseline="0">
                <a:latin typeface="Calibri Light" panose="020F0302020204030204" pitchFamily="34" charset="0"/>
                <a:ea typeface="微軟正黑體 Light" panose="020B0304030504040204" pitchFamily="34" charset="-120"/>
              </a:defRPr>
            </a:lvl2pPr>
            <a:lvl3pPr>
              <a:defRPr baseline="0">
                <a:latin typeface="Calibri Light" panose="020F0302020204030204" pitchFamily="34" charset="0"/>
                <a:ea typeface="微軟正黑體 Light" panose="020B0304030504040204" pitchFamily="34" charset="-120"/>
              </a:defRPr>
            </a:lvl3pPr>
            <a:lvl4pPr>
              <a:defRPr baseline="0">
                <a:latin typeface="Calibri Light" panose="020F0302020204030204" pitchFamily="34" charset="0"/>
                <a:ea typeface="微軟正黑體 Light" panose="020B0304030504040204" pitchFamily="34" charset="-120"/>
              </a:defRPr>
            </a:lvl4pPr>
            <a:lvl5pPr>
              <a:defRPr baseline="0">
                <a:latin typeface="Calibri Light" panose="020F0302020204030204" pitchFamily="34" charset="0"/>
                <a:ea typeface="微軟正黑體 Light" panose="020B03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A90D2-A01E-4A02-8A39-D3FD86163241}" type="datetimeFigureOut">
              <a:rPr lang="zh-TW" altLang="en-US" smtClean="0"/>
              <a:t>2024/7/1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86F9-9675-461C-BD71-6C6A0F6D09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884435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AEF279-05F6-4AC2-9641-C17861F0EBE3}" type="slidenum">
              <a:rPr kumimoji="1" lang="en-US" altLang="zh-TW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257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CEA26BF-332B-4C09-BADB-65B2BED3647E}" type="datetime1">
              <a:rPr kumimoji="1" lang="zh-TW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2024/7/1</a:t>
            </a:fld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 rot="10800000" flipV="1">
            <a:off x="971601" y="1035050"/>
            <a:ext cx="7519987" cy="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mtClean="0">
              <a:solidFill>
                <a:srgbClr val="000000"/>
              </a:solidFill>
            </a:endParaRP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 rot="10800000" flipV="1">
            <a:off x="971601" y="954088"/>
            <a:ext cx="751998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mtClean="0">
              <a:solidFill>
                <a:srgbClr val="000000"/>
              </a:solidFill>
            </a:endParaRPr>
          </a:p>
        </p:txBody>
      </p:sp>
      <p:sp>
        <p:nvSpPr>
          <p:cNvPr id="1032" name="Line 8"/>
          <p:cNvSpPr>
            <a:spLocks noChangeShapeType="1"/>
          </p:cNvSpPr>
          <p:nvPr userDrawn="1"/>
        </p:nvSpPr>
        <p:spPr bwMode="auto">
          <a:xfrm rot="10800000" flipV="1">
            <a:off x="971550" y="1125538"/>
            <a:ext cx="7519988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mtClean="0">
              <a:solidFill>
                <a:srgbClr val="000000"/>
              </a:solidFill>
            </a:endParaRPr>
          </a:p>
        </p:txBody>
      </p:sp>
      <p:sp>
        <p:nvSpPr>
          <p:cNvPr id="266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AEF279-05F6-4AC2-9641-C17861F0EBE3}" type="slidenum">
              <a:rPr kumimoji="1" lang="en-US" altLang="zh-TW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6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5" r:id="rId2"/>
    <p:sldLayoutId id="2147483718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標楷體" pitchFamily="65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標楷體" pitchFamily="65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標楷體" pitchFamily="65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標楷體" pitchFamily="65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標楷體" pitchFamily="65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標楷體" pitchFamily="65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AEF279-05F6-4AC2-9641-C17861F0EBE3}" type="slidenum">
              <a:rPr kumimoji="1" lang="en-US" altLang="zh-TW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298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1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fld id="{CA9F4467-984C-4549-A48F-6E0D2D615F3A}" type="slidenum">
              <a:rPr lang="en-US" altLang="zh-TW" smtClean="0">
                <a:solidFill>
                  <a:srgbClr val="000000"/>
                </a:solidFill>
              </a:rPr>
              <a:pPr eaLnBrk="1" hangingPunct="1"/>
              <a:t>1</a:t>
            </a:fld>
            <a:endParaRPr lang="en-US" altLang="zh-TW" smtClean="0">
              <a:solidFill>
                <a:srgbClr val="000000"/>
              </a:solidFill>
            </a:endParaRPr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11560" y="2420888"/>
            <a:ext cx="8208963" cy="1943100"/>
          </a:xfrm>
        </p:spPr>
        <p:txBody>
          <a:bodyPr/>
          <a:lstStyle/>
          <a:p>
            <a:pPr eaLnBrk="1" hangingPunct="1"/>
            <a:r>
              <a:rPr lang="zh-TW" altLang="en-US" b="1" dirty="0" smtClean="0">
                <a:solidFill>
                  <a:schemeClr val="tx1"/>
                </a:solidFill>
                <a:latin typeface="標楷體" pitchFamily="65" charset="-120"/>
              </a:rPr>
              <a:t>國軍資</a:t>
            </a:r>
            <a:r>
              <a:rPr lang="zh-TW" altLang="en-US" b="1" dirty="0">
                <a:solidFill>
                  <a:schemeClr val="tx1"/>
                </a:solidFill>
                <a:latin typeface="標楷體" pitchFamily="65" charset="-120"/>
              </a:rPr>
              <a:t>安防護管理系統介紹</a:t>
            </a:r>
            <a:r>
              <a:rPr lang="en-US" altLang="zh-TW" b="1" dirty="0" smtClean="0">
                <a:solidFill>
                  <a:schemeClr val="tx1"/>
                </a:solidFill>
                <a:latin typeface="標楷體" pitchFamily="65" charset="-120"/>
              </a:rPr>
              <a:t/>
            </a:r>
            <a:br>
              <a:rPr lang="en-US" altLang="zh-TW" b="1" dirty="0" smtClean="0">
                <a:solidFill>
                  <a:schemeClr val="tx1"/>
                </a:solidFill>
                <a:latin typeface="標楷體" pitchFamily="65" charset="-120"/>
              </a:rPr>
            </a:br>
            <a:r>
              <a:rPr lang="en-US" altLang="zh-TW" sz="3000" b="1" dirty="0" smtClean="0">
                <a:solidFill>
                  <a:schemeClr val="tx1"/>
                </a:solidFill>
                <a:latin typeface="標楷體" pitchFamily="65" charset="-120"/>
              </a:rPr>
              <a:t>(Military security operation center)</a:t>
            </a:r>
            <a:endParaRPr lang="zh-TW" altLang="en-US" sz="3000" b="1" dirty="0" smtClean="0">
              <a:solidFill>
                <a:schemeClr val="tx1"/>
              </a:solidFill>
              <a:latin typeface="標楷體" pitchFamily="65" charset="-120"/>
            </a:endParaRPr>
          </a:p>
        </p:txBody>
      </p:sp>
      <p:sp>
        <p:nvSpPr>
          <p:cNvPr id="2051" name="投影片編號版面配置區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BCB54D73-048A-4635-AAEC-246B6FC473EF}" type="slidenum">
              <a:rPr lang="en-US" altLang="zh-TW" sz="1400" smtClean="0">
                <a:solidFill>
                  <a:srgbClr val="000000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zh-TW" sz="14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34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25425" y="1024164"/>
            <a:ext cx="8461375" cy="5863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lvl="0" algn="just" eaLnBrk="1">
              <a:lnSpc>
                <a:spcPts val="50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●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資安事件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偵防機制</a:t>
            </a:r>
            <a:endParaRPr lang="zh-TW" altLang="en-US" sz="3600" b="0" u="none" dirty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  <a:p>
            <a:pPr marL="452438" algn="just" eaLnBrk="1">
              <a:lnSpc>
                <a:spcPts val="50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由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單位防護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點將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入侵偵測系統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、防火牆、流量側錄、誘捕系統、網頁式防火牆及端點防護軟體等資安設備之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警訊與日誌收容至資安事件管理平台後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，以資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安事件管理平台關聯出已知型威脅並開單告警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如為未知型攻擊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則運用巨量資料分析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系統及資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安事件管理平台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進行關聯並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開單管制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。</a:t>
            </a:r>
            <a:endParaRPr lang="zh-TW" altLang="en-US" sz="3600" b="0" u="none" dirty="0">
              <a:solidFill>
                <a:schemeClr val="tx1"/>
              </a:solidFill>
              <a:latin typeface="標楷體" panose="03000509000000000000" pitchFamily="65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5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altLang="zh-TW">
              <a:solidFill>
                <a:srgbClr val="000000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806082"/>
              </p:ext>
            </p:extLst>
          </p:nvPr>
        </p:nvGraphicFramePr>
        <p:xfrm>
          <a:off x="179512" y="324001"/>
          <a:ext cx="8802978" cy="6255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2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7532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永域專案偵防架構圖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7817">
                <a:tc>
                  <a:txBody>
                    <a:bodyPr/>
                    <a:lstStyle/>
                    <a:p>
                      <a:pPr algn="l"/>
                      <a:endParaRPr lang="zh-TW" altLang="en-US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群組 3"/>
          <p:cNvGrpSpPr/>
          <p:nvPr/>
        </p:nvGrpSpPr>
        <p:grpSpPr>
          <a:xfrm>
            <a:off x="341530" y="1223755"/>
            <a:ext cx="8370930" cy="5220580"/>
            <a:chOff x="251520" y="796188"/>
            <a:chExt cx="8640963" cy="5648147"/>
          </a:xfrm>
        </p:grpSpPr>
        <p:sp>
          <p:nvSpPr>
            <p:cNvPr id="5" name="圓角矩形 4"/>
            <p:cNvSpPr/>
            <p:nvPr/>
          </p:nvSpPr>
          <p:spPr bwMode="auto">
            <a:xfrm>
              <a:off x="251520" y="796188"/>
              <a:ext cx="1983031" cy="5648147"/>
            </a:xfrm>
            <a:prstGeom prst="roundRect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4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標楷體" pitchFamily="65" charset="-120"/>
              </a:endParaRPr>
            </a:p>
          </p:txBody>
        </p:sp>
        <p:grpSp>
          <p:nvGrpSpPr>
            <p:cNvPr id="6" name="群組 5"/>
            <p:cNvGrpSpPr/>
            <p:nvPr/>
          </p:nvGrpSpPr>
          <p:grpSpPr>
            <a:xfrm>
              <a:off x="347148" y="3696265"/>
              <a:ext cx="1767445" cy="2695447"/>
              <a:chOff x="575576" y="3850045"/>
              <a:chExt cx="1296144" cy="1912094"/>
            </a:xfrm>
          </p:grpSpPr>
          <p:sp>
            <p:nvSpPr>
              <p:cNvPr id="43" name="圓角矩形 42"/>
              <p:cNvSpPr/>
              <p:nvPr/>
            </p:nvSpPr>
            <p:spPr bwMode="auto">
              <a:xfrm>
                <a:off x="575576" y="3850045"/>
                <a:ext cx="1296144" cy="1912094"/>
              </a:xfrm>
              <a:prstGeom prst="roundRect">
                <a:avLst/>
              </a:prstGeom>
              <a:solidFill>
                <a:srgbClr val="FFD0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2075" tIns="46038" rIns="92075" bIns="46038" rtlCol="0" anchor="ctr">
                <a:spAutoFit/>
              </a:bodyPr>
              <a:lstStyle/>
              <a:p>
                <a:pPr marL="532800" indent="-532800" algn="ctr" eaLnBrk="0" hangingPunct="0"/>
                <a:endParaRPr lang="zh-TW" altLang="en-US" sz="1800" b="0" dirty="0">
                  <a:solidFill>
                    <a:srgbClr val="FF3300"/>
                  </a:solidFill>
                  <a:latin typeface="Times New Roman" pitchFamily="18" charset="0"/>
                  <a:ea typeface="標楷體" pitchFamily="65" charset="-120"/>
                  <a:cs typeface="Arial" pitchFamily="34" charset="0"/>
                </a:endParaRPr>
              </a:p>
            </p:txBody>
          </p:sp>
          <p:sp>
            <p:nvSpPr>
              <p:cNvPr id="44" name="文字方塊 43"/>
              <p:cNvSpPr txBox="1"/>
              <p:nvPr/>
            </p:nvSpPr>
            <p:spPr>
              <a:xfrm>
                <a:off x="701986" y="3850045"/>
                <a:ext cx="10433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kern="0" dirty="0">
                    <a:solidFill>
                      <a:srgbClr val="000000"/>
                    </a:solidFill>
                    <a:ea typeface="標楷體" pitchFamily="65" charset="-120"/>
                  </a:rPr>
                  <a:t>日誌</a:t>
                </a:r>
                <a:r>
                  <a:rPr lang="en-US" altLang="zh-TW" sz="1600" kern="0" dirty="0">
                    <a:solidFill>
                      <a:srgbClr val="000000"/>
                    </a:solidFill>
                    <a:ea typeface="標楷體" pitchFamily="65" charset="-120"/>
                  </a:rPr>
                  <a:t>Log</a:t>
                </a:r>
                <a:endParaRPr lang="zh-TW" altLang="en-US" sz="1600" kern="0" dirty="0">
                  <a:solidFill>
                    <a:srgbClr val="000000"/>
                  </a:solidFill>
                  <a:ea typeface="標楷體" pitchFamily="65" charset="-120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 bwMode="auto">
              <a:xfrm>
                <a:off x="701987" y="4100147"/>
                <a:ext cx="1043322" cy="371617"/>
              </a:xfrm>
              <a:prstGeom prst="rect">
                <a:avLst/>
              </a:prstGeom>
              <a:solidFill>
                <a:srgbClr val="E2B0A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 lIns="92075" tIns="46038" rIns="92075" bIns="46038" rtlCol="0" anchor="ctr">
                <a:spAutoFit/>
              </a:bodyPr>
              <a:lstStyle/>
              <a:p>
                <a:pPr marL="532800" marR="0" lvl="0" indent="-53280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標楷體" pitchFamily="65" charset="-120"/>
                    <a:cs typeface="Arial" pitchFamily="34" charset="0"/>
                  </a:rPr>
                  <a:t>端點防護軟體</a:t>
                </a:r>
                <a:endPara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標楷體" pitchFamily="65" charset="-120"/>
                  <a:cs typeface="Arial" pitchFamily="34" charset="0"/>
                </a:endParaRPr>
              </a:p>
              <a:p>
                <a:pPr marL="532800" marR="0" lvl="0" indent="-53280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標楷體" pitchFamily="65" charset="-120"/>
                    <a:cs typeface="Arial" pitchFamily="34" charset="0"/>
                  </a:rPr>
                  <a:t>(</a:t>
                </a:r>
                <a:r>
                  <a:rPr kumimoji="0" lang="zh-TW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標楷體" pitchFamily="65" charset="-120"/>
                    <a:cs typeface="Arial" pitchFamily="34" charset="0"/>
                  </a:rPr>
                  <a:t>中科院自製</a:t>
                </a:r>
                <a:r>
                  <a:rPr kumimoji="0" lang="en-US" altLang="zh-TW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標楷體" pitchFamily="65" charset="-120"/>
                    <a:cs typeface="Arial" pitchFamily="34" charset="0"/>
                  </a:rPr>
                  <a:t>)</a:t>
                </a: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標楷體" pitchFamily="65" charset="-120"/>
                  <a:cs typeface="Arial" pitchFamily="34" charset="0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 bwMode="auto">
              <a:xfrm>
                <a:off x="701987" y="4508264"/>
                <a:ext cx="1043322" cy="371617"/>
              </a:xfrm>
              <a:prstGeom prst="rect">
                <a:avLst/>
              </a:prstGeom>
              <a:solidFill>
                <a:srgbClr val="E2B0A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 lIns="92075" tIns="46038" rIns="92075" bIns="46038" rtlCol="0" anchor="ctr">
                <a:spAutoFit/>
              </a:bodyPr>
              <a:lstStyle/>
              <a:p>
                <a:pPr marL="532800" marR="0" lvl="0" indent="-53280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標楷體" pitchFamily="65" charset="-120"/>
                    <a:cs typeface="Arial" pitchFamily="34" charset="0"/>
                  </a:rPr>
                  <a:t>流量側錄</a:t>
                </a:r>
                <a:endPara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標楷體" pitchFamily="65" charset="-120"/>
                  <a:cs typeface="Arial" pitchFamily="34" charset="0"/>
                </a:endParaRPr>
              </a:p>
              <a:p>
                <a:pPr marL="532800" marR="0" lvl="0" indent="-53280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標楷體" pitchFamily="65" charset="-120"/>
                    <a:cs typeface="Arial" pitchFamily="34" charset="0"/>
                  </a:rPr>
                  <a:t>NetFlow</a:t>
                </a: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標楷體" pitchFamily="65" charset="-120"/>
                  <a:cs typeface="Arial" pitchFamily="34" charset="0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 bwMode="auto">
              <a:xfrm>
                <a:off x="688388" y="4914393"/>
                <a:ext cx="1043322" cy="371617"/>
              </a:xfrm>
              <a:prstGeom prst="rect">
                <a:avLst/>
              </a:prstGeom>
              <a:solidFill>
                <a:srgbClr val="E2B0A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 lIns="92075" tIns="46038" rIns="92075" bIns="46038" rtlCol="0" anchor="ctr">
                <a:spAutoFit/>
              </a:bodyPr>
              <a:lstStyle/>
              <a:p>
                <a:pPr marL="532800" marR="0" lvl="0" indent="-53280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標楷體" pitchFamily="65" charset="-120"/>
                    <a:cs typeface="Arial" pitchFamily="34" charset="0"/>
                  </a:rPr>
                  <a:t>郵件</a:t>
                </a:r>
                <a:endPara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標楷體" pitchFamily="65" charset="-120"/>
                  <a:cs typeface="Arial" pitchFamily="34" charset="0"/>
                </a:endParaRPr>
              </a:p>
              <a:p>
                <a:pPr marL="532800" marR="0" lvl="0" indent="-53280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標楷體" pitchFamily="65" charset="-120"/>
                    <a:cs typeface="Arial" pitchFamily="34" charset="0"/>
                  </a:rPr>
                  <a:t>E-mail</a:t>
                </a: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標楷體" pitchFamily="65" charset="-120"/>
                  <a:cs typeface="Arial" pitchFamily="34" charset="0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 bwMode="auto">
              <a:xfrm>
                <a:off x="701987" y="5332040"/>
                <a:ext cx="1043322" cy="371617"/>
              </a:xfrm>
              <a:prstGeom prst="rect">
                <a:avLst/>
              </a:prstGeom>
              <a:solidFill>
                <a:srgbClr val="E2B0A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 lIns="92075" tIns="46038" rIns="92075" bIns="46038" rtlCol="0" anchor="ctr">
                <a:spAutoFit/>
              </a:bodyPr>
              <a:lstStyle/>
              <a:p>
                <a:pPr marL="532800" marR="0" lvl="0" indent="-53280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標楷體" pitchFamily="65" charset="-120"/>
                    <a:cs typeface="Arial" pitchFamily="34" charset="0"/>
                  </a:rPr>
                  <a:t>即時通訊</a:t>
                </a:r>
                <a:endPara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標楷體" pitchFamily="65" charset="-120"/>
                  <a:cs typeface="Arial" pitchFamily="34" charset="0"/>
                </a:endParaRPr>
              </a:p>
              <a:p>
                <a:pPr marL="532800" marR="0" lvl="0" indent="-53280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標楷體" pitchFamily="65" charset="-120"/>
                    <a:cs typeface="Arial" pitchFamily="34" charset="0"/>
                  </a:rPr>
                  <a:t>Lync</a:t>
                </a:r>
                <a:endPara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標楷體" pitchFamily="65" charset="-120"/>
                  <a:cs typeface="Arial" pitchFamily="34" charset="0"/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406946" y="796188"/>
              <a:ext cx="1743787" cy="2862071"/>
              <a:chOff x="663261" y="783661"/>
              <a:chExt cx="1296144" cy="2300773"/>
            </a:xfrm>
          </p:grpSpPr>
          <p:sp>
            <p:nvSpPr>
              <p:cNvPr id="35" name="圓角矩形 34"/>
              <p:cNvSpPr/>
              <p:nvPr/>
            </p:nvSpPr>
            <p:spPr bwMode="auto">
              <a:xfrm>
                <a:off x="663261" y="824591"/>
                <a:ext cx="1296144" cy="2259843"/>
              </a:xfrm>
              <a:prstGeom prst="roundRect">
                <a:avLst/>
              </a:prstGeom>
              <a:solidFill>
                <a:srgbClr val="DFE5B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2075" tIns="46038" rIns="92075" bIns="46038" rtlCol="0" anchor="ctr">
                <a:spAutoFit/>
              </a:bodyPr>
              <a:lstStyle/>
              <a:p>
                <a:pPr marL="532800" marR="0" lvl="0" indent="-53280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itchFamily="18" charset="0"/>
                  <a:ea typeface="標楷體" pitchFamily="65" charset="-120"/>
                  <a:cs typeface="Arial" pitchFamily="34" charset="0"/>
                </a:endParaRPr>
              </a:p>
            </p:txBody>
          </p:sp>
          <p:sp>
            <p:nvSpPr>
              <p:cNvPr id="36" name="文字方塊 35"/>
              <p:cNvSpPr txBox="1"/>
              <p:nvPr/>
            </p:nvSpPr>
            <p:spPr>
              <a:xfrm>
                <a:off x="787575" y="783661"/>
                <a:ext cx="11113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標楷體" pitchFamily="65" charset="-120"/>
                  </a:rPr>
                  <a:t>警訊</a:t>
                </a:r>
                <a:r>
                  <a:rPr kumimoji="0" lang="en-US" altLang="zh-TW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標楷體" pitchFamily="65" charset="-120"/>
                  </a:rPr>
                  <a:t>Alert</a:t>
                </a: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標楷體" pitchFamily="65" charset="-12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 bwMode="auto">
              <a:xfrm>
                <a:off x="804952" y="1047586"/>
                <a:ext cx="1043322" cy="248311"/>
              </a:xfrm>
              <a:prstGeom prst="rect">
                <a:avLst/>
              </a:prstGeom>
              <a:solidFill>
                <a:srgbClr val="B8C56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 lIns="92075" tIns="46038" rIns="92075" bIns="46038" rtlCol="0" anchor="ctr">
                <a:spAutoFit/>
              </a:bodyPr>
              <a:lstStyle/>
              <a:p>
                <a:pPr marL="532800" marR="0" lvl="0" indent="-53280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標楷體" pitchFamily="65" charset="-120"/>
                    <a:cs typeface="Arial" pitchFamily="34" charset="0"/>
                  </a:rPr>
                  <a:t>WAF</a:t>
                </a: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標楷體" pitchFamily="65" charset="-120"/>
                  <a:cs typeface="Arial" pitchFamily="34" charset="0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 bwMode="auto">
              <a:xfrm>
                <a:off x="802454" y="1331111"/>
                <a:ext cx="1043322" cy="248311"/>
              </a:xfrm>
              <a:prstGeom prst="rect">
                <a:avLst/>
              </a:prstGeom>
              <a:solidFill>
                <a:srgbClr val="B8C56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 lIns="92075" tIns="46038" rIns="92075" bIns="46038" rtlCol="0" anchor="ctr">
                <a:spAutoFit/>
              </a:bodyPr>
              <a:lstStyle/>
              <a:p>
                <a:pPr marL="532800" marR="0" lvl="0" indent="-53280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標楷體" pitchFamily="65" charset="-120"/>
                    <a:cs typeface="Arial" pitchFamily="34" charset="0"/>
                  </a:rPr>
                  <a:t>IPS</a:t>
                </a: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標楷體" pitchFamily="65" charset="-120"/>
                  <a:cs typeface="Arial" pitchFamily="34" charset="0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 bwMode="auto">
              <a:xfrm>
                <a:off x="804952" y="1614637"/>
                <a:ext cx="1043322" cy="248311"/>
              </a:xfrm>
              <a:prstGeom prst="rect">
                <a:avLst/>
              </a:prstGeom>
              <a:solidFill>
                <a:srgbClr val="B8C56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 lIns="92075" tIns="46038" rIns="92075" bIns="46038" rtlCol="0" anchor="ctr">
                <a:spAutoFit/>
              </a:bodyPr>
              <a:lstStyle/>
              <a:p>
                <a:pPr marL="532800" marR="0" lvl="0" indent="-53280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標楷體" pitchFamily="65" charset="-120"/>
                    <a:cs typeface="Arial" pitchFamily="34" charset="0"/>
                  </a:rPr>
                  <a:t>DLP</a:t>
                </a: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標楷體" pitchFamily="65" charset="-120"/>
                  <a:cs typeface="Arial" pitchFamily="34" charset="0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 bwMode="auto">
              <a:xfrm>
                <a:off x="810074" y="1893993"/>
                <a:ext cx="1043322" cy="431529"/>
              </a:xfrm>
              <a:prstGeom prst="rect">
                <a:avLst/>
              </a:prstGeom>
              <a:solidFill>
                <a:srgbClr val="B8C56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 lIns="92075" tIns="46038" rIns="92075" bIns="46038" rtlCol="0" anchor="ctr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標楷體" pitchFamily="65" charset="-120"/>
                    <a:cs typeface="Arial" pitchFamily="34" charset="0"/>
                  </a:rPr>
                  <a:t>營區網路系統</a:t>
                </a:r>
                <a:r>
                  <a:rPr kumimoji="0" lang="en-US" altLang="zh-TW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標楷體" pitchFamily="65" charset="-120"/>
                    <a:cs typeface="Arial" pitchFamily="34" charset="0"/>
                  </a:rPr>
                  <a:t>(BNS)</a:t>
                </a: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標楷體" pitchFamily="65" charset="-120"/>
                  <a:cs typeface="Arial" pitchFamily="34" charset="0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 bwMode="auto">
              <a:xfrm>
                <a:off x="810074" y="2356074"/>
                <a:ext cx="1043322" cy="248311"/>
              </a:xfrm>
              <a:prstGeom prst="rect">
                <a:avLst/>
              </a:prstGeom>
              <a:solidFill>
                <a:srgbClr val="B8C56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 lIns="92075" tIns="46038" rIns="92075" bIns="46038" rtlCol="0" anchor="ctr">
                <a:spAutoFit/>
              </a:bodyPr>
              <a:lstStyle/>
              <a:p>
                <a:pPr marL="532800" marR="0" lvl="0" indent="-53280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標楷體" pitchFamily="65" charset="-120"/>
                    <a:cs typeface="Arial" pitchFamily="34" charset="0"/>
                  </a:rPr>
                  <a:t>防毒軟體</a:t>
                </a:r>
              </a:p>
            </p:txBody>
          </p:sp>
          <p:sp>
            <p:nvSpPr>
              <p:cNvPr id="42" name="矩形 41"/>
              <p:cNvSpPr/>
              <p:nvPr/>
            </p:nvSpPr>
            <p:spPr bwMode="auto">
              <a:xfrm>
                <a:off x="811646" y="2621543"/>
                <a:ext cx="1043322" cy="421766"/>
              </a:xfrm>
              <a:prstGeom prst="rect">
                <a:avLst/>
              </a:prstGeom>
              <a:solidFill>
                <a:srgbClr val="B8C56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 lIns="92075" tIns="46038" rIns="92075" bIns="46038" rtlCol="0" anchor="ctr">
                <a:spAutoFit/>
              </a:bodyPr>
              <a:lstStyle/>
              <a:p>
                <a:pPr marL="532800" marR="0" lvl="0" indent="-53280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標楷體" pitchFamily="65" charset="-120"/>
                    <a:cs typeface="Arial" pitchFamily="34" charset="0"/>
                  </a:rPr>
                  <a:t>端點防護軟體</a:t>
                </a:r>
                <a:endPara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標楷體" pitchFamily="65" charset="-120"/>
                  <a:cs typeface="Arial" pitchFamily="34" charset="0"/>
                </a:endParaRPr>
              </a:p>
              <a:p>
                <a:pPr marL="532800" marR="0" lvl="0" indent="-53280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標楷體" pitchFamily="65" charset="-120"/>
                    <a:cs typeface="Arial" pitchFamily="34" charset="0"/>
                  </a:rPr>
                  <a:t>(</a:t>
                </a:r>
                <a:r>
                  <a:rPr kumimoji="0" lang="zh-TW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標楷體" pitchFamily="65" charset="-120"/>
                    <a:cs typeface="Arial" pitchFamily="34" charset="0"/>
                  </a:rPr>
                  <a:t>中科院自製</a:t>
                </a:r>
                <a:r>
                  <a:rPr kumimoji="0" lang="en-US" altLang="zh-TW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標楷體" pitchFamily="65" charset="-120"/>
                    <a:cs typeface="Arial" pitchFamily="34" charset="0"/>
                  </a:rPr>
                  <a:t>)</a:t>
                </a:r>
                <a:endParaRPr kumimoji="0" lang="zh-TW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標楷體" pitchFamily="65" charset="-120"/>
                  <a:cs typeface="Arial" pitchFamily="34" charset="0"/>
                </a:endParaRPr>
              </a:p>
            </p:txBody>
          </p:sp>
        </p:grpSp>
        <p:sp>
          <p:nvSpPr>
            <p:cNvPr id="8" name="圓角矩形 7"/>
            <p:cNvSpPr/>
            <p:nvPr/>
          </p:nvSpPr>
          <p:spPr bwMode="auto">
            <a:xfrm>
              <a:off x="3005825" y="1433389"/>
              <a:ext cx="2414693" cy="3081149"/>
            </a:xfrm>
            <a:prstGeom prst="roundRect">
              <a:avLst/>
            </a:prstGeom>
            <a:solidFill>
              <a:srgbClr val="BCDCE6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2075" tIns="46038" rIns="92075" bIns="46038" rtlCol="0" anchor="ctr">
              <a:spAutoFit/>
            </a:bodyPr>
            <a:lstStyle/>
            <a:p>
              <a:pPr marL="532800" indent="-532800" algn="ctr" eaLnBrk="0" hangingPunct="0"/>
              <a:endParaRPr lang="zh-TW" altLang="en-US" sz="1800" b="0" dirty="0">
                <a:solidFill>
                  <a:srgbClr val="FF3300"/>
                </a:solidFill>
                <a:latin typeface="Times New Roman" pitchFamily="18" charset="0"/>
                <a:ea typeface="標楷體" pitchFamily="65" charset="-120"/>
                <a:cs typeface="Arial" pitchFamily="34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893443" y="1570370"/>
              <a:ext cx="2575146" cy="156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kern="0" spc="-150" dirty="0" smtClean="0">
                  <a:solidFill>
                    <a:srgbClr val="000000"/>
                  </a:solidFill>
                  <a:ea typeface="標楷體" pitchFamily="65" charset="-120"/>
                </a:rPr>
                <a:t>資安事件管理平台</a:t>
              </a:r>
              <a:endParaRPr lang="en-US" altLang="zh-TW" sz="2400" kern="0" spc="-150" dirty="0" smtClean="0">
                <a:solidFill>
                  <a:srgbClr val="000000"/>
                </a:solidFill>
                <a:ea typeface="標楷體" pitchFamily="65" charset="-120"/>
              </a:endParaRPr>
            </a:p>
            <a:p>
              <a:pPr algn="ctr"/>
              <a:r>
                <a:rPr lang="en-US" altLang="zh-TW" sz="2400" kern="0" dirty="0" smtClean="0">
                  <a:solidFill>
                    <a:srgbClr val="000000"/>
                  </a:solidFill>
                  <a:ea typeface="標楷體" pitchFamily="65" charset="-120"/>
                </a:rPr>
                <a:t>SIEM</a:t>
              </a:r>
            </a:p>
            <a:p>
              <a:pPr algn="ctr"/>
              <a:r>
                <a:rPr lang="en-US" altLang="zh-TW" sz="2000" b="0" kern="0" dirty="0" smtClean="0">
                  <a:solidFill>
                    <a:srgbClr val="000000"/>
                  </a:solidFill>
                  <a:ea typeface="標楷體" pitchFamily="65" charset="-120"/>
                </a:rPr>
                <a:t>(</a:t>
              </a:r>
              <a:r>
                <a:rPr lang="zh-TW" altLang="en-US" sz="2000" b="0" kern="0" dirty="0" smtClean="0">
                  <a:solidFill>
                    <a:srgbClr val="000000"/>
                  </a:solidFill>
                  <a:ea typeface="標楷體" pitchFamily="65" charset="-120"/>
                </a:rPr>
                <a:t>偵測已知威脅 </a:t>
              </a:r>
              <a:endParaRPr lang="en-US" altLang="zh-TW" sz="2000" b="0" kern="0" dirty="0" smtClean="0">
                <a:solidFill>
                  <a:srgbClr val="000000"/>
                </a:solidFill>
                <a:ea typeface="標楷體" pitchFamily="65" charset="-120"/>
              </a:endParaRPr>
            </a:p>
            <a:p>
              <a:pPr algn="ctr"/>
              <a:r>
                <a:rPr lang="en-US" altLang="zh-TW" sz="2000" b="0" kern="0" dirty="0" smtClean="0">
                  <a:solidFill>
                    <a:srgbClr val="000000"/>
                  </a:solidFill>
                  <a:ea typeface="標楷體" pitchFamily="65" charset="-120"/>
                </a:rPr>
                <a:t>Rule-based)</a:t>
              </a:r>
              <a:endParaRPr lang="zh-TW" altLang="en-US" sz="2000" b="0" kern="0" dirty="0">
                <a:solidFill>
                  <a:srgbClr val="000000"/>
                </a:solidFill>
                <a:ea typeface="標楷體" pitchFamily="65" charset="-120"/>
              </a:endParaRPr>
            </a:p>
          </p:txBody>
        </p:sp>
        <p:sp>
          <p:nvSpPr>
            <p:cNvPr id="10" name="向右箭號 9"/>
            <p:cNvSpPr/>
            <p:nvPr/>
          </p:nvSpPr>
          <p:spPr bwMode="auto">
            <a:xfrm>
              <a:off x="5377983" y="3676751"/>
              <a:ext cx="852594" cy="648072"/>
            </a:xfrm>
            <a:prstGeom prst="rightArrow">
              <a:avLst/>
            </a:prstGeom>
            <a:solidFill>
              <a:srgbClr val="FF9999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2075" tIns="46038" rIns="92075" bIns="46038" rtlCol="0" anchor="ctr">
              <a:spAutoFit/>
            </a:bodyPr>
            <a:lstStyle/>
            <a:p>
              <a:pPr marL="532800" indent="-532800" algn="just" eaLnBrk="0" hangingPunct="0"/>
              <a:endParaRPr lang="zh-TW" altLang="en-US" sz="3600" b="0" dirty="0">
                <a:solidFill>
                  <a:srgbClr val="FF3300"/>
                </a:solidFill>
                <a:latin typeface="標楷體"/>
                <a:cs typeface="Arial" pitchFamily="34" charset="0"/>
              </a:endParaRPr>
            </a:p>
          </p:txBody>
        </p:sp>
        <p:grpSp>
          <p:nvGrpSpPr>
            <p:cNvPr id="11" name="群組 10"/>
            <p:cNvGrpSpPr/>
            <p:nvPr/>
          </p:nvGrpSpPr>
          <p:grpSpPr>
            <a:xfrm>
              <a:off x="6153853" y="3556955"/>
              <a:ext cx="2346777" cy="1401171"/>
              <a:chOff x="5888123" y="818297"/>
              <a:chExt cx="2346777" cy="1401171"/>
            </a:xfrm>
          </p:grpSpPr>
          <p:sp>
            <p:nvSpPr>
              <p:cNvPr id="33" name="圓角矩形 32"/>
              <p:cNvSpPr/>
              <p:nvPr/>
            </p:nvSpPr>
            <p:spPr bwMode="auto">
              <a:xfrm>
                <a:off x="5940152" y="818297"/>
                <a:ext cx="2232248" cy="1401171"/>
              </a:xfrm>
              <a:prstGeom prst="roundRect">
                <a:avLst/>
              </a:prstGeom>
              <a:solidFill>
                <a:srgbClr val="A0D9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2075" tIns="46038" rIns="92075" bIns="46038" rtlCol="0" anchor="ctr">
                <a:spAutoFit/>
              </a:bodyPr>
              <a:lstStyle/>
              <a:p>
                <a:pPr marL="532800" indent="-532800" algn="ctr" eaLnBrk="0" hangingPunct="0"/>
                <a:endParaRPr lang="zh-TW" altLang="en-US" sz="1800" b="0" dirty="0">
                  <a:solidFill>
                    <a:srgbClr val="FF3300"/>
                  </a:solidFill>
                  <a:latin typeface="Times New Roman" pitchFamily="18" charset="0"/>
                  <a:ea typeface="標楷體" pitchFamily="65" charset="-120"/>
                  <a:cs typeface="Arial" pitchFamily="34" charset="0"/>
                </a:endParaRPr>
              </a:p>
            </p:txBody>
          </p:sp>
          <p:sp>
            <p:nvSpPr>
              <p:cNvPr id="34" name="文字方塊 33"/>
              <p:cNvSpPr txBox="1"/>
              <p:nvPr/>
            </p:nvSpPr>
            <p:spPr>
              <a:xfrm>
                <a:off x="5888123" y="866503"/>
                <a:ext cx="2346777" cy="1298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kern="0" dirty="0" smtClean="0">
                    <a:solidFill>
                      <a:srgbClr val="000000"/>
                    </a:solidFill>
                    <a:ea typeface="標楷體" pitchFamily="65" charset="-120"/>
                  </a:rPr>
                  <a:t>巨量資料分析系統</a:t>
                </a:r>
                <a:endParaRPr lang="en-US" altLang="zh-TW" sz="2000" kern="0" dirty="0" smtClean="0">
                  <a:solidFill>
                    <a:srgbClr val="000000"/>
                  </a:solidFill>
                  <a:ea typeface="標楷體" pitchFamily="65" charset="-120"/>
                </a:endParaRPr>
              </a:p>
              <a:p>
                <a:pPr algn="ctr"/>
                <a:r>
                  <a:rPr lang="en-US" altLang="zh-TW" sz="2000" kern="0" dirty="0" smtClean="0">
                    <a:solidFill>
                      <a:srgbClr val="000000"/>
                    </a:solidFill>
                    <a:ea typeface="標楷體" pitchFamily="65" charset="-120"/>
                  </a:rPr>
                  <a:t>BDSA</a:t>
                </a:r>
              </a:p>
              <a:p>
                <a:pPr algn="ctr"/>
                <a:r>
                  <a:rPr lang="en-US" altLang="zh-TW" sz="1600" b="0" kern="0" dirty="0" smtClean="0">
                    <a:solidFill>
                      <a:srgbClr val="000000"/>
                    </a:solidFill>
                    <a:ea typeface="標楷體" pitchFamily="65" charset="-120"/>
                  </a:rPr>
                  <a:t>(</a:t>
                </a:r>
                <a:r>
                  <a:rPr lang="zh-TW" altLang="en-US" sz="1600" b="0" kern="0" dirty="0" smtClean="0">
                    <a:solidFill>
                      <a:srgbClr val="000000"/>
                    </a:solidFill>
                    <a:ea typeface="標楷體" pitchFamily="65" charset="-120"/>
                  </a:rPr>
                  <a:t>偵測未知威脅</a:t>
                </a:r>
                <a:r>
                  <a:rPr lang="en-US" altLang="zh-TW" sz="1600" b="0" kern="0" dirty="0" smtClean="0">
                    <a:solidFill>
                      <a:srgbClr val="000000"/>
                    </a:solidFill>
                    <a:ea typeface="標楷體" pitchFamily="65" charset="-120"/>
                  </a:rPr>
                  <a:t>-</a:t>
                </a:r>
              </a:p>
              <a:p>
                <a:pPr algn="ctr"/>
                <a:r>
                  <a:rPr lang="zh-TW" altLang="en-US" sz="1600" b="0" kern="0" dirty="0">
                    <a:solidFill>
                      <a:srgbClr val="000000"/>
                    </a:solidFill>
                    <a:ea typeface="標楷體" pitchFamily="65" charset="-120"/>
                  </a:rPr>
                  <a:t>使用者行為分析</a:t>
                </a:r>
                <a:r>
                  <a:rPr lang="en-US" altLang="zh-TW" sz="1600" b="0" kern="0" dirty="0">
                    <a:solidFill>
                      <a:srgbClr val="000000"/>
                    </a:solidFill>
                    <a:ea typeface="標楷體" pitchFamily="65" charset="-120"/>
                  </a:rPr>
                  <a:t>UEBA)</a:t>
                </a:r>
                <a:endParaRPr lang="zh-TW" altLang="en-US" sz="1600" b="0" kern="0" dirty="0">
                  <a:solidFill>
                    <a:srgbClr val="000000"/>
                  </a:solidFill>
                  <a:ea typeface="標楷體" pitchFamily="65" charset="-120"/>
                </a:endParaRPr>
              </a:p>
            </p:txBody>
          </p:sp>
        </p:grpSp>
        <p:sp>
          <p:nvSpPr>
            <p:cNvPr id="12" name="向右箭號 11"/>
            <p:cNvSpPr/>
            <p:nvPr/>
          </p:nvSpPr>
          <p:spPr bwMode="auto">
            <a:xfrm>
              <a:off x="5287874" y="2528602"/>
              <a:ext cx="852594" cy="648072"/>
            </a:xfrm>
            <a:prstGeom prst="rightArrow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2075" tIns="46038" rIns="92075" bIns="46038" rtlCol="0" anchor="ctr">
              <a:spAutoFit/>
            </a:bodyPr>
            <a:lstStyle/>
            <a:p>
              <a:pPr marL="532800" indent="-532800" algn="just" eaLnBrk="0" hangingPunct="0"/>
              <a:endParaRPr lang="zh-TW" altLang="en-US" sz="3600" b="0" dirty="0">
                <a:solidFill>
                  <a:srgbClr val="FF3300"/>
                </a:solidFill>
                <a:latin typeface="標楷體"/>
                <a:cs typeface="Arial" pitchFamily="34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5240298" y="2640983"/>
              <a:ext cx="841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800" kern="0" dirty="0">
                  <a:solidFill>
                    <a:srgbClr val="000000"/>
                  </a:solidFill>
                  <a:ea typeface="標楷體" pitchFamily="65" charset="-120"/>
                </a:rPr>
                <a:t>通報</a:t>
              </a:r>
            </a:p>
          </p:txBody>
        </p:sp>
        <p:grpSp>
          <p:nvGrpSpPr>
            <p:cNvPr id="14" name="群組 13"/>
            <p:cNvGrpSpPr/>
            <p:nvPr/>
          </p:nvGrpSpPr>
          <p:grpSpPr>
            <a:xfrm>
              <a:off x="6228356" y="2188144"/>
              <a:ext cx="2232248" cy="1313851"/>
              <a:chOff x="5940152" y="2325462"/>
              <a:chExt cx="2232248" cy="1313851"/>
            </a:xfrm>
          </p:grpSpPr>
          <p:pic>
            <p:nvPicPr>
              <p:cNvPr id="31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0152" y="2325462"/>
                <a:ext cx="2232248" cy="13138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2" name="文字方塊 31"/>
              <p:cNvSpPr txBox="1"/>
              <p:nvPr/>
            </p:nvSpPr>
            <p:spPr>
              <a:xfrm>
                <a:off x="6951436" y="2824710"/>
                <a:ext cx="11733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kern="0" dirty="0" smtClean="0">
                    <a:solidFill>
                      <a:srgbClr val="FFFFFF"/>
                    </a:solidFill>
                    <a:ea typeface="標楷體" pitchFamily="65" charset="-120"/>
                  </a:rPr>
                  <a:t>MCERT</a:t>
                </a:r>
                <a:endParaRPr lang="zh-TW" altLang="en-US" sz="1800" kern="0" dirty="0">
                  <a:solidFill>
                    <a:srgbClr val="FFFFFF"/>
                  </a:solidFill>
                  <a:ea typeface="標楷體" pitchFamily="65" charset="-120"/>
                </a:endParaRPr>
              </a:p>
            </p:txBody>
          </p:sp>
        </p:grpSp>
        <p:grpSp>
          <p:nvGrpSpPr>
            <p:cNvPr id="15" name="群組 14"/>
            <p:cNvGrpSpPr/>
            <p:nvPr/>
          </p:nvGrpSpPr>
          <p:grpSpPr>
            <a:xfrm>
              <a:off x="6205882" y="1509423"/>
              <a:ext cx="2602582" cy="556813"/>
              <a:chOff x="5522242" y="4166788"/>
              <a:chExt cx="2602582" cy="556813"/>
            </a:xfrm>
          </p:grpSpPr>
          <p:sp>
            <p:nvSpPr>
              <p:cNvPr id="28" name="圓角矩形 27"/>
              <p:cNvSpPr/>
              <p:nvPr/>
            </p:nvSpPr>
            <p:spPr bwMode="auto">
              <a:xfrm>
                <a:off x="5522242" y="4166788"/>
                <a:ext cx="2602581" cy="556813"/>
              </a:xfrm>
              <a:prstGeom prst="roundRect">
                <a:avLst/>
              </a:prstGeom>
              <a:solidFill>
                <a:srgbClr val="BCDCE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2075" tIns="46038" rIns="92075" bIns="46038" rtlCol="0" anchor="ctr">
                <a:spAutoFit/>
              </a:bodyPr>
              <a:lstStyle/>
              <a:p>
                <a:pPr marL="532800" indent="-532800" algn="ctr" eaLnBrk="0" hangingPunct="0"/>
                <a:endParaRPr lang="zh-TW" altLang="en-US" sz="1800" b="0" dirty="0">
                  <a:solidFill>
                    <a:srgbClr val="FF3300"/>
                  </a:solidFill>
                  <a:latin typeface="Times New Roman" pitchFamily="18" charset="0"/>
                  <a:ea typeface="標楷體" pitchFamily="65" charset="-120"/>
                  <a:cs typeface="Arial" pitchFamily="34" charset="0"/>
                </a:endParaRPr>
              </a:p>
            </p:txBody>
          </p:sp>
          <p:pic>
            <p:nvPicPr>
              <p:cNvPr id="29" name="Picture 32" descr="21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2114" y="4299425"/>
                <a:ext cx="624062" cy="4240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文字方塊 29"/>
              <p:cNvSpPr txBox="1"/>
              <p:nvPr/>
            </p:nvSpPr>
            <p:spPr>
              <a:xfrm>
                <a:off x="6050254" y="4280854"/>
                <a:ext cx="2074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kern="0" dirty="0" smtClean="0">
                    <a:solidFill>
                      <a:srgbClr val="000000"/>
                    </a:solidFill>
                    <a:ea typeface="標楷體" pitchFamily="65" charset="-120"/>
                  </a:rPr>
                  <a:t>資安事件開單系統</a:t>
                </a:r>
                <a:endParaRPr lang="zh-TW" altLang="en-US" sz="1600" kern="0" dirty="0">
                  <a:solidFill>
                    <a:srgbClr val="000000"/>
                  </a:solidFill>
                  <a:ea typeface="標楷體" pitchFamily="65" charset="-120"/>
                </a:endParaRPr>
              </a:p>
            </p:txBody>
          </p:sp>
        </p:grpSp>
        <p:sp>
          <p:nvSpPr>
            <p:cNvPr id="16" name="向右箭號 15"/>
            <p:cNvSpPr/>
            <p:nvPr/>
          </p:nvSpPr>
          <p:spPr bwMode="auto">
            <a:xfrm rot="16200000">
              <a:off x="7950515" y="1812215"/>
              <a:ext cx="452157" cy="648072"/>
            </a:xfrm>
            <a:prstGeom prst="rightArrow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2075" tIns="46038" rIns="92075" bIns="46038" rtlCol="0" anchor="ctr">
              <a:spAutoFit/>
            </a:bodyPr>
            <a:lstStyle/>
            <a:p>
              <a:pPr marL="532800" indent="-532800" algn="just" eaLnBrk="0" hangingPunct="0"/>
              <a:endParaRPr lang="zh-TW" altLang="en-US" sz="3600" b="0" dirty="0">
                <a:solidFill>
                  <a:srgbClr val="FF3300"/>
                </a:solidFill>
                <a:latin typeface="標楷體"/>
                <a:cs typeface="Arial" pitchFamily="34" charset="0"/>
              </a:endParaRPr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2344873" y="3605923"/>
              <a:ext cx="6547610" cy="1945766"/>
              <a:chOff x="2051719" y="2982387"/>
              <a:chExt cx="6605934" cy="1945766"/>
            </a:xfrm>
            <a:solidFill>
              <a:srgbClr val="FF9999"/>
            </a:solidFill>
          </p:grpSpPr>
          <p:sp>
            <p:nvSpPr>
              <p:cNvPr id="25" name="上彎箭號 24"/>
              <p:cNvSpPr/>
              <p:nvPr/>
            </p:nvSpPr>
            <p:spPr bwMode="auto">
              <a:xfrm rot="5400000" flipH="1">
                <a:off x="1541152" y="3492955"/>
                <a:ext cx="1741214" cy="720078"/>
              </a:xfrm>
              <a:prstGeom prst="bentUpArrow">
                <a:avLst>
                  <a:gd name="adj1" fmla="val 34650"/>
                  <a:gd name="adj2" fmla="val 50000"/>
                  <a:gd name="adj3" fmla="val 41042"/>
                </a:avLst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92075" tIns="46038" rIns="92075" bIns="46038" rtlCol="0" anchor="ctr">
                <a:spAutoFit/>
              </a:bodyPr>
              <a:lstStyle/>
              <a:p>
                <a:pPr marL="532800" indent="-532800" algn="just" eaLnBrk="0" hangingPunct="0"/>
                <a:endParaRPr lang="zh-TW" altLang="en-US" sz="3600" b="0" dirty="0">
                  <a:solidFill>
                    <a:srgbClr val="FF3300"/>
                  </a:solidFill>
                  <a:latin typeface="標楷體"/>
                  <a:cs typeface="Arial" pitchFamily="34" charset="0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 bwMode="auto">
              <a:xfrm flipH="1">
                <a:off x="2051719" y="4723600"/>
                <a:ext cx="6605934" cy="20455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92075" tIns="46038" rIns="92075" bIns="46038" rtlCol="0" anchor="ctr">
                <a:spAutoFit/>
              </a:bodyPr>
              <a:lstStyle/>
              <a:p>
                <a:pPr marL="532800" indent="-532800" algn="just" eaLnBrk="0" hangingPunct="0"/>
                <a:endParaRPr lang="zh-TW" altLang="en-US" sz="3600" b="0" dirty="0">
                  <a:solidFill>
                    <a:srgbClr val="FF3300"/>
                  </a:solidFill>
                  <a:latin typeface="標楷體"/>
                  <a:cs typeface="Arial" pitchFamily="34" charset="0"/>
                </a:endParaRPr>
              </a:p>
            </p:txBody>
          </p:sp>
          <p:sp>
            <p:nvSpPr>
              <p:cNvPr id="27" name="L-圖案 26"/>
              <p:cNvSpPr/>
              <p:nvPr/>
            </p:nvSpPr>
            <p:spPr bwMode="auto">
              <a:xfrm rot="16200000" flipH="1">
                <a:off x="7604677" y="3850628"/>
                <a:ext cx="1652404" cy="453548"/>
              </a:xfrm>
              <a:prstGeom prst="corner">
                <a:avLst>
                  <a:gd name="adj1" fmla="val 52098"/>
                  <a:gd name="adj2" fmla="val 55908"/>
                </a:avLst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92075" tIns="46038" rIns="92075" bIns="46038" rtlCol="0" anchor="ctr">
                <a:spAutoFit/>
              </a:bodyPr>
              <a:lstStyle/>
              <a:p>
                <a:pPr marL="532800" indent="-532800" algn="just" eaLnBrk="0" hangingPunct="0"/>
                <a:endParaRPr lang="zh-TW" altLang="en-US" sz="3600" b="0" dirty="0">
                  <a:solidFill>
                    <a:srgbClr val="FF3300"/>
                  </a:solidFill>
                  <a:latin typeface="標楷體"/>
                  <a:cs typeface="Arial" pitchFamily="34" charset="0"/>
                </a:endParaRPr>
              </a:p>
            </p:txBody>
          </p:sp>
        </p:grpSp>
        <p:grpSp>
          <p:nvGrpSpPr>
            <p:cNvPr id="18" name="群組 17"/>
            <p:cNvGrpSpPr/>
            <p:nvPr/>
          </p:nvGrpSpPr>
          <p:grpSpPr>
            <a:xfrm>
              <a:off x="2973851" y="3042437"/>
              <a:ext cx="2399321" cy="1204852"/>
              <a:chOff x="2769165" y="2315348"/>
              <a:chExt cx="2399321" cy="1297806"/>
            </a:xfrm>
          </p:grpSpPr>
          <p:sp>
            <p:nvSpPr>
              <p:cNvPr id="23" name="雲朵形 22"/>
              <p:cNvSpPr/>
              <p:nvPr/>
            </p:nvSpPr>
            <p:spPr bwMode="auto">
              <a:xfrm>
                <a:off x="2825381" y="2315348"/>
                <a:ext cx="2343105" cy="1297806"/>
              </a:xfrm>
              <a:prstGeom prst="cloud">
                <a:avLst/>
              </a:prstGeom>
              <a:solidFill>
                <a:srgbClr val="BBE0E3">
                  <a:lumMod val="75000"/>
                </a:srgbClr>
              </a:solidFill>
              <a:ln w="9525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lIns="92075" tIns="46038" rIns="92075" bIns="46038" rtlCol="0" anchor="ctr">
                <a:spAutoFit/>
              </a:bodyPr>
              <a:lstStyle/>
              <a:p>
                <a:pPr marL="532800" marR="0" lvl="0" indent="-532800" algn="just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3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標楷體" pitchFamily="65" charset="-120"/>
                  <a:cs typeface="Arial" pitchFamily="34" charset="0"/>
                </a:endParaRPr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2769165" y="2449245"/>
                <a:ext cx="2399321" cy="824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6600CC"/>
                    </a:solidFill>
                    <a:effectLst/>
                    <a:uLnTx/>
                    <a:uFillTx/>
                    <a:ea typeface="標楷體" pitchFamily="65" charset="-120"/>
                  </a:rPr>
                  <a:t>異質設備聯防</a:t>
                </a:r>
                <a:endParaRPr kumimoji="0" lang="en-US" altLang="zh-TW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600CC"/>
                  </a:solidFill>
                  <a:effectLst/>
                  <a:uLnTx/>
                  <a:uFillTx/>
                  <a:ea typeface="標楷體" pitchFamily="65" charset="-12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6600CC"/>
                    </a:solidFill>
                    <a:effectLst/>
                    <a:uLnTx/>
                    <a:uFillTx/>
                    <a:ea typeface="標楷體" pitchFamily="65" charset="-120"/>
                  </a:rPr>
                  <a:t>偵測已知型威脅</a:t>
                </a:r>
              </a:p>
            </p:txBody>
          </p:sp>
        </p:grpSp>
        <p:sp>
          <p:nvSpPr>
            <p:cNvPr id="19" name="向右箭號 18"/>
            <p:cNvSpPr/>
            <p:nvPr/>
          </p:nvSpPr>
          <p:spPr bwMode="auto">
            <a:xfrm>
              <a:off x="2156151" y="2493155"/>
              <a:ext cx="1014616" cy="648072"/>
            </a:xfrm>
            <a:prstGeom prst="rightArrow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2075" tIns="46038" rIns="92075" bIns="46038" rtlCol="0" anchor="ctr">
              <a:spAutoFit/>
            </a:bodyPr>
            <a:lstStyle/>
            <a:p>
              <a:pPr marL="532800" indent="-532800" algn="just" eaLnBrk="0" hangingPunct="0"/>
              <a:endParaRPr lang="zh-TW" altLang="en-US" sz="3600" b="0" dirty="0">
                <a:solidFill>
                  <a:srgbClr val="FF3300"/>
                </a:solidFill>
                <a:latin typeface="標楷體"/>
                <a:cs typeface="Arial" pitchFamily="34" charset="0"/>
              </a:endParaRPr>
            </a:p>
          </p:txBody>
        </p:sp>
        <p:grpSp>
          <p:nvGrpSpPr>
            <p:cNvPr id="20" name="群組 19"/>
            <p:cNvGrpSpPr/>
            <p:nvPr/>
          </p:nvGrpSpPr>
          <p:grpSpPr>
            <a:xfrm>
              <a:off x="2955673" y="4643075"/>
              <a:ext cx="2911799" cy="1620759"/>
              <a:chOff x="2677065" y="3396684"/>
              <a:chExt cx="2911799" cy="1620759"/>
            </a:xfrm>
          </p:grpSpPr>
          <p:sp>
            <p:nvSpPr>
              <p:cNvPr id="21" name="雲朵形 41"/>
              <p:cNvSpPr/>
              <p:nvPr/>
            </p:nvSpPr>
            <p:spPr bwMode="auto">
              <a:xfrm>
                <a:off x="2677065" y="3396684"/>
                <a:ext cx="2911799" cy="1620759"/>
              </a:xfrm>
              <a:prstGeom prst="irregularSeal1">
                <a:avLst/>
              </a:prstGeom>
              <a:gradFill flip="none" rotWithShape="1">
                <a:gsLst>
                  <a:gs pos="833">
                    <a:srgbClr val="FF0000"/>
                  </a:gs>
                  <a:gs pos="99583">
                    <a:srgbClr val="FF0000"/>
                  </a:gs>
                  <a:gs pos="79000">
                    <a:srgbClr val="F11D00"/>
                  </a:gs>
                  <a:gs pos="30000">
                    <a:srgbClr val="CC6600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9525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lIns="92075" tIns="46038" rIns="92075" bIns="46038" rtlCol="0" anchor="ctr">
                <a:spAutoFit/>
              </a:bodyPr>
              <a:lstStyle/>
              <a:p>
                <a:pPr marL="532800" indent="-532800" algn="just" eaLnBrk="0" hangingPunct="0"/>
                <a:endParaRPr lang="zh-TW" altLang="en-US" sz="3600" b="0" dirty="0">
                  <a:ea typeface="標楷體" pitchFamily="65" charset="-120"/>
                  <a:cs typeface="Arial" pitchFamily="34" charset="0"/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2857125" y="3828985"/>
                <a:ext cx="2534250" cy="830997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kern="0" dirty="0">
                    <a:ea typeface="標楷體" pitchFamily="65" charset="-120"/>
                  </a:rPr>
                  <a:t>大數據分析偵測未知型</a:t>
                </a:r>
                <a:r>
                  <a:rPr lang="zh-TW" altLang="en-US" sz="2400" kern="0" dirty="0" smtClean="0">
                    <a:ea typeface="標楷體" pitchFamily="65" charset="-120"/>
                  </a:rPr>
                  <a:t>威脅</a:t>
                </a:r>
                <a:endParaRPr lang="zh-TW" altLang="en-US" sz="2400" kern="0" dirty="0">
                  <a:ea typeface="標楷體" pitchFamily="65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289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51412" y="1052300"/>
            <a:ext cx="8461375" cy="5221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lvl="0" algn="just" eaLnBrk="1">
              <a:lnSpc>
                <a:spcPts val="50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●系統簡介</a:t>
            </a:r>
            <a:r>
              <a:rPr lang="en-US" altLang="zh-TW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-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偵防機制</a:t>
            </a:r>
          </a:p>
          <a:p>
            <a:pPr marL="452438" algn="just" eaLnBrk="1">
              <a:lnSpc>
                <a:spcPts val="50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已知型威脅：</a:t>
            </a:r>
            <a:endParaRPr lang="en-US" altLang="zh-TW" sz="3600" b="0" u="none" dirty="0" smtClean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  <a:p>
            <a:pPr marL="452438" algn="just" eaLnBrk="1">
              <a:lnSpc>
                <a:spcPts val="50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由防護點將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入侵偵測系統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、防火牆、流量側錄等資安設備警訊收容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至資安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事件平台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後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，進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行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關聯分析並開單告警。</a:t>
            </a:r>
            <a:endParaRPr lang="en-US" altLang="zh-TW" sz="3600" b="0" u="none" dirty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  <a:p>
            <a:pPr marL="452438" algn="just" eaLnBrk="1">
              <a:lnSpc>
                <a:spcPts val="50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未知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型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攻擊：</a:t>
            </a:r>
            <a:endParaRPr lang="en-US" altLang="zh-TW" sz="3600" b="0" u="none" dirty="0" smtClean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  <a:p>
            <a:pPr marL="452438" algn="just" eaLnBrk="1">
              <a:lnSpc>
                <a:spcPts val="50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經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由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巨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量資料分析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系統運算分析後送至事件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管理平台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進行關聯分析並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開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單。</a:t>
            </a:r>
            <a:endParaRPr lang="zh-TW" altLang="en-US" sz="3600" b="0" u="none" dirty="0">
              <a:solidFill>
                <a:schemeClr val="tx1"/>
              </a:solidFill>
              <a:latin typeface="標楷體" panose="03000509000000000000" pitchFamily="65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34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4899" t="34250" r="7918" b="11008"/>
          <a:stretch/>
        </p:blipFill>
        <p:spPr>
          <a:xfrm>
            <a:off x="157732" y="2042846"/>
            <a:ext cx="8837345" cy="40504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9512" y="1052736"/>
            <a:ext cx="4572000" cy="68358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 eaLnBrk="1">
              <a:lnSpc>
                <a:spcPts val="5000"/>
              </a:lnSpc>
            </a:pPr>
            <a:r>
              <a:rPr lang="zh-TW" altLang="en-US" sz="3600" b="0" dirty="0">
                <a:ea typeface="標楷體" panose="03000509000000000000" pitchFamily="65" charset="-120"/>
                <a:cs typeface="Times New Roman" pitchFamily="18" charset="0"/>
              </a:rPr>
              <a:t>●系統簡介</a:t>
            </a:r>
            <a:r>
              <a:rPr lang="en-US" altLang="zh-TW" sz="3600" b="0" dirty="0">
                <a:ea typeface="標楷體" panose="03000509000000000000" pitchFamily="65" charset="-120"/>
                <a:cs typeface="Times New Roman" pitchFamily="18" charset="0"/>
              </a:rPr>
              <a:t>-</a:t>
            </a:r>
            <a:r>
              <a:rPr lang="zh-TW" altLang="en-US" sz="3600" b="0" dirty="0">
                <a:ea typeface="標楷體" panose="03000509000000000000" pitchFamily="65" charset="-120"/>
                <a:cs typeface="Times New Roman" pitchFamily="18" charset="0"/>
              </a:rPr>
              <a:t>偵防機制</a:t>
            </a:r>
          </a:p>
        </p:txBody>
      </p:sp>
    </p:spTree>
    <p:extLst>
      <p:ext uri="{BB962C8B-B14F-4D97-AF65-F5344CB8AC3E}">
        <p14:creationId xmlns:p14="http://schemas.microsoft.com/office/powerpoint/2010/main" val="60344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52263" y="2780928"/>
            <a:ext cx="790158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marL="627063" indent="-627063" algn="ctr"/>
            <a:r>
              <a:rPr kumimoji="0" lang="zh-TW" altLang="en-US" sz="5400" b="0" u="none" dirty="0" smtClean="0">
                <a:solidFill>
                  <a:schemeClr val="tx1"/>
                </a:solidFill>
                <a:latin typeface="Arial"/>
                <a:cs typeface="Arial" panose="020B0604020202020204" pitchFamily="34" charset="0"/>
              </a:rPr>
              <a:t>營區</a:t>
            </a:r>
            <a:r>
              <a:rPr kumimoji="0" lang="zh-TW" altLang="en-US" sz="5400" b="0" u="none" dirty="0">
                <a:solidFill>
                  <a:schemeClr val="tx1"/>
                </a:solidFill>
                <a:latin typeface="Arial"/>
                <a:cs typeface="Arial" panose="020B0604020202020204" pitchFamily="34" charset="0"/>
              </a:rPr>
              <a:t>防</a:t>
            </a:r>
            <a:r>
              <a:rPr kumimoji="0" lang="zh-TW" altLang="en-US" sz="5400" b="0" u="none" dirty="0" smtClean="0">
                <a:solidFill>
                  <a:schemeClr val="tx1"/>
                </a:solidFill>
                <a:latin typeface="Arial"/>
                <a:cs typeface="Arial" panose="020B0604020202020204" pitchFamily="34" charset="0"/>
              </a:rPr>
              <a:t>護點架構說明</a:t>
            </a:r>
            <a:endParaRPr kumimoji="0" lang="zh-TW" altLang="en-US" sz="5400" b="0" u="none" dirty="0">
              <a:solidFill>
                <a:schemeClr val="tx1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14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180627"/>
            <a:ext cx="4410490" cy="56772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55776" y="18864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TW" altLang="en-US" sz="3600" dirty="0" smtClean="0">
                <a:ea typeface="標楷體" panose="03000509000000000000" pitchFamily="65" charset="-120"/>
              </a:rPr>
              <a:t>防護點架構示意圖</a:t>
            </a:r>
            <a:endParaRPr lang="zh-TW" altLang="en-US" sz="3600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155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25425" y="1052736"/>
            <a:ext cx="8461375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kumimoji="1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●</a:t>
            </a:r>
            <a:r>
              <a:rPr lang="en-US" altLang="zh-TW" sz="3600" b="0" u="none" dirty="0">
                <a:solidFill>
                  <a:schemeClr val="tx1"/>
                </a:solidFill>
                <a:latin typeface="Lucida Fax" panose="02060602050505020204" pitchFamily="18" charset="0"/>
              </a:rPr>
              <a:t>IPS</a:t>
            </a:r>
            <a:r>
              <a:rPr lang="zh-TW" altLang="zh-TW" sz="3600" b="0" u="none" dirty="0">
                <a:solidFill>
                  <a:schemeClr val="tx1"/>
                </a:solidFill>
                <a:latin typeface="Lucida Fax" panose="02060602050505020204" pitchFamily="18" charset="0"/>
              </a:rPr>
              <a:t>入侵偵測防護系統</a:t>
            </a:r>
            <a:endParaRPr lang="zh-TW" altLang="en-US" sz="3600" b="0" u="none" dirty="0">
              <a:solidFill>
                <a:schemeClr val="tx1"/>
              </a:solidFill>
              <a:latin typeface="Lucida Fax" panose="02060602050505020204" pitchFamily="18" charset="0"/>
            </a:endParaRPr>
          </a:p>
          <a:p>
            <a:pPr marL="452438" lvl="0" algn="just" eaLnBrk="1">
              <a:lnSpc>
                <a:spcPts val="48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利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用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比對特徵碼及黑名單資料庫的方式，針對通過的流量進行分析，即時偵測及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阻擋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 smtClean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保護後端主機系統運作正常，避免遭受攻擊。</a:t>
            </a:r>
            <a:r>
              <a:rPr lang="en-US" altLang="zh-TW" sz="3600" b="0" u="none" dirty="0" smtClean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Ex</a:t>
            </a:r>
            <a:r>
              <a:rPr lang="zh-TW" altLang="en-US" sz="3600" b="0" u="none" dirty="0" smtClean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：大規模掃描</a:t>
            </a:r>
            <a:endParaRPr lang="en-US" altLang="zh-TW" sz="3600" b="0" u="none" dirty="0" smtClean="0">
              <a:solidFill>
                <a:schemeClr val="bg1"/>
              </a:solidFill>
              <a:latin typeface="標楷體" pitchFamily="65" charset="-120"/>
              <a:cs typeface="Times New Roman" pitchFamily="18" charset="0"/>
            </a:endParaRPr>
          </a:p>
          <a:p>
            <a:pPr marL="452438" lvl="0" algn="just" eaLnBrk="1">
              <a:lnSpc>
                <a:spcPts val="4800"/>
              </a:lnSpc>
            </a:pPr>
            <a:endParaRPr lang="en-US" altLang="zh-TW" sz="3600" b="0" u="none" dirty="0" smtClean="0">
              <a:solidFill>
                <a:srgbClr val="FFFF00"/>
              </a:solidFill>
              <a:latin typeface="標楷體" pitchFamily="65" charset="-120"/>
              <a:cs typeface="Times New Roman" pitchFamily="18" charset="0"/>
            </a:endParaRPr>
          </a:p>
          <a:p>
            <a:pPr marL="452438" lvl="0" algn="just" eaLnBrk="1">
              <a:lnSpc>
                <a:spcPts val="4800"/>
              </a:lnSpc>
            </a:pPr>
            <a:endParaRPr lang="en-US" altLang="zh-TW" sz="3600" b="0" u="none" dirty="0">
              <a:solidFill>
                <a:srgbClr val="FFFF00"/>
              </a:solidFill>
              <a:latin typeface="標楷體" pitchFamily="65" charset="-120"/>
              <a:cs typeface="Times New Roman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/>
          <a:stretch/>
        </p:blipFill>
        <p:spPr>
          <a:xfrm>
            <a:off x="1736685" y="4059070"/>
            <a:ext cx="5951748" cy="211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5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25425" y="1052736"/>
            <a:ext cx="8461375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kumimoji="1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●</a:t>
            </a:r>
            <a:r>
              <a:rPr lang="en-US" altLang="zh-TW" sz="3600" b="0" u="none" dirty="0" smtClean="0">
                <a:solidFill>
                  <a:schemeClr val="tx1"/>
                </a:solidFill>
              </a:rPr>
              <a:t>WAF</a:t>
            </a:r>
            <a:r>
              <a:rPr lang="zh-TW" altLang="en-US" sz="3600" b="0" u="none" dirty="0" smtClean="0">
                <a:solidFill>
                  <a:schemeClr val="tx1"/>
                </a:solidFill>
              </a:rPr>
              <a:t>網頁</a:t>
            </a:r>
            <a:r>
              <a:rPr lang="zh-TW" altLang="zh-TW" sz="3600" b="0" u="none" dirty="0" smtClean="0">
                <a:solidFill>
                  <a:schemeClr val="tx1"/>
                </a:solidFill>
              </a:rPr>
              <a:t>防火牆</a:t>
            </a:r>
            <a:endParaRPr lang="zh-TW" altLang="en-US" sz="3600" b="0" u="none" dirty="0">
              <a:solidFill>
                <a:schemeClr val="tx1"/>
              </a:solidFill>
            </a:endParaRPr>
          </a:p>
          <a:p>
            <a:pPr marL="452438" lvl="0" algn="just" eaLnBrk="1">
              <a:lnSpc>
                <a:spcPts val="48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具備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網頁防護即時監測功能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，透過監控網站傳輸的流量，比對病毒、惡意程式資料庫或惡意攻擊手法等，過濾出可疑流量並阻擋惡意流量進入，保護</a:t>
            </a:r>
            <a:r>
              <a:rPr lang="zh-TW" altLang="en-US" sz="3600" b="0" u="none" dirty="0" smtClean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網站避免受駭客攻擊。</a:t>
            </a:r>
            <a:r>
              <a:rPr lang="en-US" altLang="zh-TW" sz="3600" b="0" u="none" dirty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 Ex</a:t>
            </a:r>
            <a:r>
              <a:rPr lang="zh-TW" altLang="en-US" sz="3600" b="0" u="none" dirty="0" smtClean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：</a:t>
            </a:r>
            <a:r>
              <a:rPr lang="en-US" altLang="zh-TW" sz="3600" b="0" u="none" dirty="0" smtClean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SQL Injection</a:t>
            </a:r>
            <a:endParaRPr lang="zh-TW" altLang="en-US" sz="3600" b="0" u="none" dirty="0">
              <a:solidFill>
                <a:schemeClr val="bg1"/>
              </a:solidFill>
              <a:latin typeface="標楷體" pitchFamily="65" charset="-120"/>
              <a:cs typeface="Times New Roman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t="20364" r="4228" b="22940"/>
          <a:stretch/>
        </p:blipFill>
        <p:spPr>
          <a:xfrm>
            <a:off x="1646675" y="4644135"/>
            <a:ext cx="6300700" cy="15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48871" y="1071025"/>
            <a:ext cx="8461375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kumimoji="1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●</a:t>
            </a:r>
            <a:r>
              <a:rPr lang="en-US" altLang="zh-TW" sz="3600" b="0" u="none" dirty="0">
                <a:solidFill>
                  <a:schemeClr val="tx1"/>
                </a:solidFill>
              </a:rPr>
              <a:t>TAP</a:t>
            </a:r>
            <a:r>
              <a:rPr lang="zh-TW" altLang="zh-TW" sz="3600" b="0" u="none" dirty="0">
                <a:solidFill>
                  <a:schemeClr val="tx1"/>
                </a:solidFill>
              </a:rPr>
              <a:t>網路流量分流器</a:t>
            </a:r>
            <a:endParaRPr lang="zh-TW" altLang="en-US" sz="3600" b="0" u="none" dirty="0">
              <a:solidFill>
                <a:schemeClr val="tx1"/>
              </a:solidFill>
            </a:endParaRPr>
          </a:p>
          <a:p>
            <a:pPr marL="452438" lvl="0" algn="just" eaLnBrk="1">
              <a:lnSpc>
                <a:spcPts val="48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不須複雜設定，即可依照擺放的位置將資料流封包完整複製並導出至流量</a:t>
            </a:r>
            <a:r>
              <a:rPr lang="zh-TW" altLang="en-US" sz="3600" b="0" u="none" dirty="0" smtClean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側</a:t>
            </a:r>
            <a:r>
              <a:rPr lang="zh-TW" altLang="en-US" sz="3600" b="0" u="none" dirty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錄</a:t>
            </a:r>
            <a:r>
              <a:rPr lang="zh-TW" altLang="en-US" sz="3600" b="0" u="none" dirty="0" smtClean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儲存設備。</a:t>
            </a:r>
            <a:endParaRPr lang="zh-TW" altLang="en-US" sz="3600" b="0" u="none" dirty="0">
              <a:solidFill>
                <a:schemeClr val="bg1"/>
              </a:solidFill>
              <a:latin typeface="標楷體" pitchFamily="65" charset="-120"/>
              <a:cs typeface="Times New Roman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" t="27470" r="7791" b="25828"/>
          <a:stretch/>
        </p:blipFill>
        <p:spPr>
          <a:xfrm>
            <a:off x="2996825" y="3564015"/>
            <a:ext cx="5469431" cy="193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9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29780" y="1124744"/>
            <a:ext cx="8461375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kumimoji="1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●</a:t>
            </a:r>
            <a:r>
              <a:rPr lang="en-US" altLang="zh-TW" sz="3600" b="0" u="none" dirty="0">
                <a:solidFill>
                  <a:schemeClr val="tx1"/>
                </a:solidFill>
                <a:latin typeface="Lucida Fax" panose="02060602050505020204" pitchFamily="18" charset="0"/>
              </a:rPr>
              <a:t>FLOW</a:t>
            </a:r>
            <a:r>
              <a:rPr lang="zh-TW" altLang="zh-TW" sz="3600" b="0" u="none" dirty="0">
                <a:solidFill>
                  <a:schemeClr val="tx1"/>
                </a:solidFill>
                <a:latin typeface="Lucida Fax" panose="02060602050505020204" pitchFamily="18" charset="0"/>
              </a:rPr>
              <a:t>流量側錄器</a:t>
            </a:r>
            <a:endParaRPr lang="zh-TW" altLang="en-US" sz="3600" b="0" u="none" dirty="0">
              <a:solidFill>
                <a:schemeClr val="tx1"/>
              </a:solidFill>
              <a:latin typeface="Lucida Fax" panose="02060602050505020204" pitchFamily="18" charset="0"/>
            </a:endParaRPr>
          </a:p>
          <a:p>
            <a:pPr marL="452438" lvl="0" algn="just" eaLnBrk="1">
              <a:lnSpc>
                <a:spcPts val="48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可儲存</a:t>
            </a:r>
            <a:r>
              <a:rPr lang="en-US" altLang="zh-TW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TAP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導入的流量，供日後案件調查運用，</a:t>
            </a:r>
            <a:r>
              <a:rPr lang="zh-TW" altLang="zh-TW" sz="3600" b="0" u="none" dirty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針對流量側錄儲存內所有資料</a:t>
            </a:r>
            <a:r>
              <a:rPr lang="zh-TW" altLang="zh-TW" sz="3600" b="0" u="none" dirty="0" smtClean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 smtClean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具備統計分析及遠端搜尋的</a:t>
            </a:r>
            <a:r>
              <a:rPr lang="zh-TW" altLang="en-US" sz="3600" b="0" u="none" dirty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功能</a:t>
            </a:r>
            <a:r>
              <a:rPr lang="zh-TW" altLang="en-US" sz="3600" b="0" u="none" dirty="0" smtClean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，也可依需求將流量加</a:t>
            </a:r>
            <a:r>
              <a:rPr lang="zh-TW" altLang="en-US" sz="3600" b="0" u="none" dirty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密後傳送</a:t>
            </a:r>
            <a:r>
              <a:rPr lang="zh-TW" altLang="en-US" sz="3600" b="0" u="none" dirty="0" smtClean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至中心端進行運用。</a:t>
            </a:r>
            <a:endParaRPr lang="en-US" altLang="zh-TW" sz="3600" b="0" u="none" dirty="0" smtClean="0">
              <a:solidFill>
                <a:schemeClr val="bg1"/>
              </a:solidFill>
              <a:latin typeface="標楷體" pitchFamily="65" charset="-120"/>
              <a:cs typeface="Times New Roman" pitchFamily="18" charset="0"/>
            </a:endParaRPr>
          </a:p>
          <a:p>
            <a:pPr marL="452438" lvl="0" algn="just" eaLnBrk="1">
              <a:lnSpc>
                <a:spcPts val="4800"/>
              </a:lnSpc>
            </a:pPr>
            <a:endParaRPr lang="en-US" altLang="zh-TW" sz="3600" b="0" u="none" dirty="0">
              <a:solidFill>
                <a:srgbClr val="FFFF00"/>
              </a:solidFill>
              <a:latin typeface="標楷體" pitchFamily="65" charset="-120"/>
              <a:cs typeface="Times New Roman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" t="21115" r="3434" b="21614"/>
          <a:stretch/>
        </p:blipFill>
        <p:spPr>
          <a:xfrm>
            <a:off x="2681790" y="4554125"/>
            <a:ext cx="5613678" cy="152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7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827584" y="1594966"/>
            <a:ext cx="7408863" cy="3778250"/>
          </a:xfrm>
        </p:spPr>
        <p:txBody>
          <a:bodyPr>
            <a:noAutofit/>
          </a:bodyPr>
          <a:lstStyle/>
          <a:p>
            <a:pPr marL="742950" lvl="0" indent="-742950" eaLnBrk="1" hangingPunct="1">
              <a:spcBef>
                <a:spcPct val="0"/>
              </a:spcBef>
              <a:buFont typeface="+mj-lt"/>
              <a:buAutoNum type="arabicPeriod"/>
              <a:defRPr/>
            </a:pPr>
            <a:r>
              <a:rPr kumimoji="0" lang="zh-TW" altLang="en-US" sz="4000" dirty="0" smtClean="0">
                <a:cs typeface="Arial" panose="020B0604020202020204" pitchFamily="34" charset="0"/>
              </a:rPr>
              <a:t>系統</a:t>
            </a:r>
            <a:r>
              <a:rPr kumimoji="0" lang="zh-TW" altLang="en-US" sz="4000" dirty="0">
                <a:cs typeface="Arial" panose="020B0604020202020204" pitchFamily="34" charset="0"/>
              </a:rPr>
              <a:t>架構</a:t>
            </a:r>
            <a:endParaRPr kumimoji="0" lang="en-US" altLang="zh-TW" sz="4000" dirty="0"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  <a:defRPr/>
            </a:pPr>
            <a:r>
              <a:rPr kumimoji="0" lang="zh-TW" altLang="en-US" sz="4000" dirty="0" smtClean="0">
                <a:cs typeface="Arial" panose="020B0604020202020204" pitchFamily="34" charset="0"/>
              </a:rPr>
              <a:t>營區</a:t>
            </a:r>
            <a:r>
              <a:rPr kumimoji="0" lang="zh-TW" altLang="en-US" sz="4000" dirty="0">
                <a:cs typeface="Arial" panose="020B0604020202020204" pitchFamily="34" charset="0"/>
              </a:rPr>
              <a:t>防護點架構說明</a:t>
            </a:r>
          </a:p>
          <a:p>
            <a:pPr marL="742950" lvl="0" indent="-742950">
              <a:buFont typeface="+mj-lt"/>
              <a:buAutoNum type="arabicPeriod"/>
              <a:defRPr/>
            </a:pPr>
            <a:r>
              <a:rPr kumimoji="0" lang="zh-TW" altLang="en-US" sz="4000" dirty="0" smtClean="0">
                <a:cs typeface="Arial" panose="020B0604020202020204" pitchFamily="34" charset="0"/>
              </a:rPr>
              <a:t>永安</a:t>
            </a:r>
            <a:r>
              <a:rPr kumimoji="0" lang="zh-TW" altLang="en-US" sz="4000" dirty="0">
                <a:cs typeface="Arial" panose="020B0604020202020204" pitchFamily="34" charset="0"/>
              </a:rPr>
              <a:t>、永冠系統比較</a:t>
            </a:r>
            <a:endParaRPr kumimoji="0" lang="en-US" altLang="zh-TW" sz="4000" dirty="0">
              <a:cs typeface="Arial" panose="020B0604020202020204" pitchFamily="34" charset="0"/>
            </a:endParaRPr>
          </a:p>
          <a:p>
            <a:pPr marL="742950" lvl="0" indent="-742950" eaLnBrk="1" hangingPunct="1">
              <a:spcBef>
                <a:spcPct val="0"/>
              </a:spcBef>
              <a:buFont typeface="+mj-lt"/>
              <a:buAutoNum type="arabicPeriod"/>
              <a:defRPr/>
            </a:pPr>
            <a:r>
              <a:rPr kumimoji="0" lang="zh-TW" altLang="en-US" sz="4000" dirty="0" smtClean="0">
                <a:cs typeface="Arial" panose="020B0604020202020204" pitchFamily="34" charset="0"/>
              </a:rPr>
              <a:t>任</a:t>
            </a:r>
            <a:r>
              <a:rPr kumimoji="0" lang="zh-TW" altLang="en-US" sz="4000" dirty="0">
                <a:cs typeface="Arial" panose="020B0604020202020204" pitchFamily="34" charset="0"/>
              </a:rPr>
              <a:t>管中心職掌</a:t>
            </a:r>
            <a:endParaRPr kumimoji="0" lang="en-US" altLang="zh-TW" sz="4000" dirty="0">
              <a:cs typeface="Arial" panose="020B0604020202020204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446856" y="-27384"/>
            <a:ext cx="8229600" cy="1252537"/>
          </a:xfrm>
        </p:spPr>
        <p:txBody>
          <a:bodyPr>
            <a:normAutofit/>
          </a:bodyPr>
          <a:lstStyle/>
          <a:p>
            <a:r>
              <a:rPr lang="zh-TW" altLang="en-US" sz="5400" dirty="0" smtClean="0"/>
              <a:t>課程大綱</a:t>
            </a:r>
            <a:endParaRPr lang="zh-TW" altLang="en-US" sz="5400" dirty="0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8B785955-4835-4515-BAD2-6EF6DAAC9312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2992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30071" y="1124744"/>
            <a:ext cx="8461375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kumimoji="1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●</a:t>
            </a:r>
            <a:r>
              <a:rPr lang="en-US" altLang="zh-TW" sz="3600" b="0" u="none" dirty="0">
                <a:solidFill>
                  <a:schemeClr val="tx1"/>
                </a:solidFill>
                <a:latin typeface="Lucida Fax" panose="02060602050505020204" pitchFamily="18" charset="0"/>
              </a:rPr>
              <a:t>MCH</a:t>
            </a:r>
            <a:r>
              <a:rPr lang="zh-TW" altLang="zh-TW" sz="3600" b="0" u="none" dirty="0">
                <a:solidFill>
                  <a:schemeClr val="tx1"/>
                </a:solidFill>
                <a:latin typeface="Lucida Fax" panose="02060602050505020204" pitchFamily="18" charset="0"/>
              </a:rPr>
              <a:t>日誌保存器</a:t>
            </a:r>
            <a:endParaRPr lang="zh-TW" altLang="en-US" sz="3600" b="0" u="none" dirty="0">
              <a:solidFill>
                <a:schemeClr val="tx1"/>
              </a:solidFill>
              <a:latin typeface="Lucida Fax" panose="02060602050505020204" pitchFamily="18" charset="0"/>
            </a:endParaRPr>
          </a:p>
          <a:p>
            <a:pPr marL="452438" lvl="0" algn="just" eaLnBrk="1">
              <a:lnSpc>
                <a:spcPts val="4800"/>
              </a:lnSpc>
            </a:pP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負責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收容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異質設備警訊或日誌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資料後回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傳至中心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端。</a:t>
            </a:r>
            <a:endParaRPr lang="en-US" altLang="zh-TW" sz="3600" b="0" u="none" dirty="0" smtClean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  <a:p>
            <a:pPr marL="452438" lvl="0" algn="just" eaLnBrk="1">
              <a:lnSpc>
                <a:spcPts val="4800"/>
              </a:lnSpc>
            </a:pPr>
            <a:endParaRPr lang="en-US" altLang="zh-TW" sz="3600" b="0" u="none" dirty="0">
              <a:solidFill>
                <a:srgbClr val="FFFF00"/>
              </a:solidFill>
              <a:latin typeface="標楷體" pitchFamily="65" charset="-120"/>
              <a:cs typeface="Times New Roman" pitchFamily="18" charset="0"/>
            </a:endParaRPr>
          </a:p>
          <a:p>
            <a:pPr marL="452438" lvl="0" algn="just" eaLnBrk="1">
              <a:lnSpc>
                <a:spcPts val="4800"/>
              </a:lnSpc>
            </a:pPr>
            <a:r>
              <a:rPr lang="zh-TW" altLang="en-US" sz="3600" b="0" u="none" dirty="0" smtClean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警訊內容包含</a:t>
            </a:r>
            <a:r>
              <a:rPr lang="en-US" altLang="zh-TW" sz="3600" b="0" u="none" dirty="0" smtClean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BNS</a:t>
            </a:r>
            <a:r>
              <a:rPr lang="zh-TW" altLang="en-US" sz="3600" b="0" u="none" dirty="0" smtClean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、</a:t>
            </a:r>
            <a:r>
              <a:rPr lang="zh-TW" altLang="en-US" sz="3600" b="0" u="none" dirty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防毒系統</a:t>
            </a:r>
            <a:r>
              <a:rPr lang="zh-TW" altLang="en-US" sz="3600" b="0" u="none" dirty="0" smtClean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、防火牆、</a:t>
            </a:r>
            <a:r>
              <a:rPr lang="zh-TW" altLang="en-US" sz="3600" b="0" u="none" dirty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入侵偵測防護系統、</a:t>
            </a:r>
            <a:r>
              <a:rPr lang="zh-TW" altLang="en-US" sz="3600" b="0" u="none" dirty="0" smtClean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網頁式</a:t>
            </a:r>
            <a:r>
              <a:rPr lang="zh-TW" altLang="en-US" sz="3600" b="0" u="none" dirty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防火牆</a:t>
            </a:r>
            <a:r>
              <a:rPr lang="zh-TW" altLang="en-US" sz="3600" b="0" u="none" dirty="0" smtClean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、作業系統主機日誌</a:t>
            </a:r>
            <a:r>
              <a:rPr lang="zh-TW" altLang="en-US" sz="3600" b="0" u="none" dirty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等</a:t>
            </a:r>
            <a:r>
              <a:rPr lang="zh-TW" altLang="en-US" sz="3600" b="0" u="none" dirty="0" smtClean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。</a:t>
            </a:r>
            <a:endParaRPr lang="en-US" altLang="zh-TW" sz="3600" b="0" u="none" dirty="0">
              <a:solidFill>
                <a:schemeClr val="bg1"/>
              </a:solidFill>
              <a:latin typeface="標楷體" pitchFamily="65" charset="-120"/>
              <a:cs typeface="Times New Roman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" t="21115" r="3434" b="21614"/>
          <a:stretch/>
        </p:blipFill>
        <p:spPr>
          <a:xfrm>
            <a:off x="3671900" y="5049180"/>
            <a:ext cx="4725525" cy="128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11560" y="2798930"/>
            <a:ext cx="790158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marL="627063" indent="-627063" algn="ctr"/>
            <a:r>
              <a:rPr kumimoji="0" lang="zh-TW" altLang="en-US" sz="5400" b="0" u="none" dirty="0" smtClean="0">
                <a:solidFill>
                  <a:schemeClr val="tx1"/>
                </a:solidFill>
                <a:latin typeface="Arial"/>
                <a:cs typeface="Arial" panose="020B0604020202020204" pitchFamily="34" charset="0"/>
              </a:rPr>
              <a:t>系統展示</a:t>
            </a:r>
            <a:endParaRPr kumimoji="0" lang="zh-TW" altLang="en-US" sz="5400" b="0" u="none" dirty="0">
              <a:solidFill>
                <a:schemeClr val="tx1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87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2048"/>
            <a:ext cx="8229600" cy="1143000"/>
          </a:xfrm>
        </p:spPr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</a:rPr>
              <a:t>Login </a:t>
            </a:r>
            <a:r>
              <a:rPr lang="zh-TW" altLang="en-US" dirty="0" smtClean="0">
                <a:latin typeface="標楷體" panose="03000509000000000000" pitchFamily="65" charset="-120"/>
              </a:rPr>
              <a:t>登入介面</a:t>
            </a:r>
            <a:endParaRPr lang="zh-TW" altLang="en-US" dirty="0">
              <a:latin typeface="標楷體" panose="03000509000000000000" pitchFamily="65" charset="-12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97" b="4799"/>
          <a:stretch/>
        </p:blipFill>
        <p:spPr>
          <a:xfrm>
            <a:off x="492621" y="2125267"/>
            <a:ext cx="4079379" cy="288509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010" y="3638756"/>
            <a:ext cx="4288477" cy="1371600"/>
          </a:xfrm>
          <a:prstGeom prst="rect">
            <a:avLst/>
          </a:prstGeom>
        </p:spPr>
      </p:pic>
      <p:sp>
        <p:nvSpPr>
          <p:cNvPr id="6" name="內容版面配置區 5"/>
          <p:cNvSpPr txBox="1">
            <a:spLocks/>
          </p:cNvSpPr>
          <p:nvPr/>
        </p:nvSpPr>
        <p:spPr>
          <a:xfrm>
            <a:off x="4647010" y="2125266"/>
            <a:ext cx="3886200" cy="32635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藉由</a:t>
            </a:r>
            <a:r>
              <a:rPr lang="en-US" altLang="zh-TW" sz="2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users table</a:t>
            </a:r>
          </a:p>
          <a:p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該帳號登入失敗次數及最後登入失敗時間</a:t>
            </a:r>
            <a:endParaRPr lang="en-US" altLang="zh-TW" sz="21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判斷帳號密碼是否相符</a:t>
            </a:r>
            <a:endParaRPr lang="en-US" altLang="zh-TW" sz="21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3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25425" y="1082060"/>
            <a:ext cx="8461375" cy="577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lvl="0" algn="just" eaLnBrk="1">
              <a:lnSpc>
                <a:spcPts val="50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●攻擊視覺化</a:t>
            </a:r>
          </a:p>
          <a:p>
            <a:pPr marL="452438" eaLnBrk="1">
              <a:lnSpc>
                <a:spcPts val="5000"/>
              </a:lnSpc>
            </a:pP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資安事件管理平台</a:t>
            </a:r>
            <a:r>
              <a:rPr lang="en-US" altLang="zh-TW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(SIEM)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能夠依據大量日誌與警訊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勾勒出攻擊者的手法與態樣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並依據來源與目的</a:t>
            </a:r>
            <a:r>
              <a:rPr lang="en-US" altLang="zh-TW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IP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反查攻擊者與受駭主機的位置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並提供情態牆產生視覺化攻擊畫面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以利監控者能直覺的掌握不同國家的攻擊威脅類型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以及目前發動攻擊與遭受攻擊的次數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。</a:t>
            </a:r>
            <a:endParaRPr lang="zh-TW" altLang="en-US" sz="3600" b="0" u="none" dirty="0" smtClean="0">
              <a:solidFill>
                <a:schemeClr val="tx1"/>
              </a:solidFill>
              <a:latin typeface="標楷體" panose="03000509000000000000" pitchFamily="65" charset="-120"/>
              <a:cs typeface="Arial" panose="020B0604020202020204" pitchFamily="34" charset="0"/>
            </a:endParaRPr>
          </a:p>
          <a:p>
            <a:pPr marL="627063" indent="-627063" algn="just"/>
            <a:endParaRPr lang="en-US" altLang="zh-TW" sz="3600" b="0" u="none" dirty="0">
              <a:solidFill>
                <a:schemeClr val="tx1"/>
              </a:solidFill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98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zh-TW">
              <a:solidFill>
                <a:srgbClr val="000000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180736"/>
              </p:ext>
            </p:extLst>
          </p:nvPr>
        </p:nvGraphicFramePr>
        <p:xfrm>
          <a:off x="179512" y="324001"/>
          <a:ext cx="8802978" cy="6255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2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7532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永域專案情態牆</a:t>
                      </a:r>
                      <a:r>
                        <a:rPr lang="en-US" altLang="zh-TW" sz="2800" b="1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-</a:t>
                      </a:r>
                      <a:r>
                        <a:rPr lang="zh-TW" altLang="en-US" sz="2800" b="1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全球攻擊視覺化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7817">
                <a:tc>
                  <a:txBody>
                    <a:bodyPr/>
                    <a:lstStyle/>
                    <a:p>
                      <a:pPr algn="l"/>
                      <a:endParaRPr lang="zh-TW" altLang="en-US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25" y="998730"/>
            <a:ext cx="8604778" cy="549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5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7195" b="4119"/>
          <a:stretch/>
        </p:blipFill>
        <p:spPr>
          <a:xfrm>
            <a:off x="657225" y="2900363"/>
            <a:ext cx="3886200" cy="2757196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>
          <a:xfrm>
            <a:off x="4629150" y="2226469"/>
            <a:ext cx="4057650" cy="3263504"/>
          </a:xfrm>
        </p:spPr>
        <p:txBody>
          <a:bodyPr>
            <a:normAutofit lnSpcReduction="10000"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即時模式由後端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即時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過濾攻擊警訊至前端顯示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Calibri Light" panose="020F0302020204030204" pitchFamily="34" charset="0"/>
                <a:ea typeface="微軟正黑體 Light" panose="020B0304030504040204" pitchFamily="34" charset="-120"/>
                <a:cs typeface="Times New Roman" panose="02020603050405020304" pitchFamily="18" charset="0"/>
              </a:rPr>
              <a:t>歷史模式透過</a:t>
            </a:r>
            <a:r>
              <a:rPr lang="en-US" altLang="zh-TW" dirty="0">
                <a:latin typeface="Calibri Light" panose="020F0302020204030204" pitchFamily="34" charset="0"/>
                <a:ea typeface="微軟正黑體 Light" panose="020B0304030504040204" pitchFamily="34" charset="-120"/>
                <a:cs typeface="Times New Roman" panose="02020603050405020304" pitchFamily="18" charset="0"/>
              </a:rPr>
              <a:t>links table</a:t>
            </a:r>
            <a:r>
              <a:rPr lang="zh-TW" altLang="en-US" dirty="0">
                <a:latin typeface="Calibri Light" panose="020F0302020204030204" pitchFamily="34" charset="0"/>
                <a:ea typeface="微軟正黑體 Light" panose="020B0304030504040204" pitchFamily="34" charset="-120"/>
                <a:cs typeface="Times New Roman" panose="02020603050405020304" pitchFamily="18" charset="0"/>
              </a:rPr>
              <a:t>獲取攻擊資訊</a:t>
            </a:r>
            <a:r>
              <a:rPr lang="zh-TW" altLang="en-US" dirty="0" smtClean="0">
                <a:latin typeface="Calibri Light" panose="020F0302020204030204" pitchFamily="34" charset="0"/>
                <a:ea typeface="微軟正黑體 Light" panose="020B0304030504040204" pitchFamily="34" charset="-120"/>
                <a:cs typeface="Times New Roman" panose="02020603050405020304" pitchFamily="18" charset="0"/>
              </a:rPr>
              <a:t>並視覺化顯示於全球地圖</a:t>
            </a:r>
            <a:endParaRPr lang="en-US" altLang="zh-TW" dirty="0">
              <a:latin typeface="Calibri Light" panose="020F0302020204030204" pitchFamily="34" charset="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840F5AEE-F0F4-4741-9D73-9D8C4358A1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72" t="27596" b="4276"/>
          <a:stretch/>
        </p:blipFill>
        <p:spPr>
          <a:xfrm>
            <a:off x="4802932" y="3651719"/>
            <a:ext cx="3712418" cy="2118050"/>
          </a:xfrm>
          <a:prstGeom prst="rect">
            <a:avLst/>
          </a:prstGeom>
        </p:spPr>
      </p:pic>
      <p:sp>
        <p:nvSpPr>
          <p:cNvPr id="7" name="內容版面配置區 5"/>
          <p:cNvSpPr txBox="1">
            <a:spLocks/>
          </p:cNvSpPr>
          <p:nvPr/>
        </p:nvSpPr>
        <p:spPr>
          <a:xfrm>
            <a:off x="571500" y="2226469"/>
            <a:ext cx="4057650" cy="67389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100" dirty="0">
                <a:latin typeface="Calibri Light" panose="020F0302020204030204" pitchFamily="34" charset="0"/>
                <a:ea typeface="微軟正黑體 Light" panose="020B0304030504040204" pitchFamily="34" charset="-120"/>
                <a:cs typeface="Times New Roman" panose="02020603050405020304" pitchFamily="18" charset="0"/>
              </a:rPr>
              <a:t>資料來源：</a:t>
            </a:r>
            <a:r>
              <a:rPr lang="en-US" altLang="zh-TW" sz="2100" dirty="0" err="1">
                <a:latin typeface="Calibri Light" panose="020F0302020204030204" pitchFamily="34" charset="0"/>
                <a:ea typeface="微軟正黑體 Light" panose="020B0304030504040204" pitchFamily="34" charset="-120"/>
                <a:cs typeface="Times New Roman" panose="02020603050405020304" pitchFamily="18" charset="0"/>
              </a:rPr>
              <a:t>siem</a:t>
            </a:r>
            <a:endParaRPr lang="en-US" altLang="zh-TW" sz="2100" dirty="0">
              <a:latin typeface="Calibri Light" panose="020F0302020204030204" pitchFamily="34" charset="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100" dirty="0">
              <a:latin typeface="Calibri Light" panose="020F0302020204030204" pitchFamily="34" charset="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430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7195" b="4720"/>
          <a:stretch/>
        </p:blipFill>
        <p:spPr>
          <a:xfrm>
            <a:off x="628650" y="2527430"/>
            <a:ext cx="3886200" cy="2738535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使用選擇模式切換資料獲取模式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即時模式即時顯示</a:t>
            </a:r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siem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傳遞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的資訊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歷史模式可選擇特定時間段攻擊逐一進行撥放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195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33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D02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台灣攻擊視覺化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7495" b="4869"/>
          <a:stretch/>
        </p:blipFill>
        <p:spPr>
          <a:xfrm>
            <a:off x="685800" y="2765434"/>
            <a:ext cx="3886200" cy="2724539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同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D01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功能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，聚焦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在台灣攻擊部分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來源及目的皆在台灣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可以透過切換模式切換即時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歷史模式</a:t>
            </a:r>
          </a:p>
        </p:txBody>
      </p:sp>
      <p:sp>
        <p:nvSpPr>
          <p:cNvPr id="7" name="內容版面配置區 5"/>
          <p:cNvSpPr txBox="1">
            <a:spLocks/>
          </p:cNvSpPr>
          <p:nvPr/>
        </p:nvSpPr>
        <p:spPr>
          <a:xfrm>
            <a:off x="571500" y="2226469"/>
            <a:ext cx="4057650" cy="67389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100" dirty="0">
                <a:latin typeface="Calibri Light" panose="020F0302020204030204" pitchFamily="34" charset="0"/>
                <a:ea typeface="微軟正黑體 Light" panose="020B0304030504040204" pitchFamily="34" charset="-120"/>
                <a:cs typeface="Times New Roman" panose="02020603050405020304" pitchFamily="18" charset="0"/>
              </a:rPr>
              <a:t>資料來源：</a:t>
            </a:r>
            <a:r>
              <a:rPr lang="en-US" altLang="zh-TW" sz="2100" dirty="0" err="1">
                <a:latin typeface="Calibri Light" panose="020F0302020204030204" pitchFamily="34" charset="0"/>
                <a:ea typeface="微軟正黑體 Light" panose="020B0304030504040204" pitchFamily="34" charset="-120"/>
                <a:cs typeface="Times New Roman" panose="02020603050405020304" pitchFamily="18" charset="0"/>
              </a:rPr>
              <a:t>siem</a:t>
            </a:r>
            <a:endParaRPr lang="en-US" altLang="zh-TW" sz="2100" dirty="0">
              <a:latin typeface="Calibri Light" panose="020F0302020204030204" pitchFamily="34" charset="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100" dirty="0">
              <a:latin typeface="Calibri Light" panose="020F0302020204030204" pitchFamily="34" charset="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0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4350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D03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動態事件狀況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7045" b="3519"/>
          <a:stretch/>
        </p:blipFill>
        <p:spPr>
          <a:xfrm>
            <a:off x="657225" y="2804907"/>
            <a:ext cx="3886200" cy="2780522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52D9F-276E-462D-898E-7EE9BCBDD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2226468"/>
            <a:ext cx="3886200" cy="3559969"/>
          </a:xfrm>
        </p:spPr>
        <p:txBody>
          <a:bodyPr>
            <a:normAutofit fontScale="55000" lnSpcReduction="20000"/>
          </a:bodyPr>
          <a:lstStyle/>
          <a:p>
            <a:r>
              <a:rPr lang="zh-TW" altLang="en-US" sz="33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透過十大攻擊、十大受駭</a:t>
            </a:r>
            <a:r>
              <a:rPr lang="zh-TW" altLang="en-US" sz="33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單位</a:t>
            </a:r>
            <a:r>
              <a:rPr lang="en-US" altLang="zh-TW" sz="33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33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軍網</a:t>
            </a:r>
            <a:r>
              <a:rPr lang="en-US" altLang="zh-TW" sz="33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33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en-US" sz="33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十大攻擊來源國家</a:t>
            </a:r>
            <a:r>
              <a:rPr lang="en-US" altLang="zh-TW" sz="33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33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民網</a:t>
            </a:r>
            <a:r>
              <a:rPr lang="en-US" altLang="zh-TW" sz="33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33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en-US" sz="33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十大受駭網站等</a:t>
            </a:r>
            <a:r>
              <a:rPr lang="zh-TW" altLang="en-US" sz="33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不同統計方式觀察受駭情況</a:t>
            </a:r>
            <a:endParaRPr lang="en-US" altLang="zh-TW" sz="330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3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每</a:t>
            </a:r>
            <a:r>
              <a:rPr lang="en-US" altLang="zh-TW" sz="33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33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秒</a:t>
            </a:r>
            <a:r>
              <a:rPr lang="zh-TW" altLang="en-US" sz="33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更新一次統計資料</a:t>
            </a:r>
            <a:endParaRPr lang="en-US" altLang="zh-TW" sz="330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3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資料表對應各統計類別</a:t>
            </a:r>
            <a:endParaRPr lang="en-US" altLang="zh-TW" sz="330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TW" sz="3300" dirty="0" err="1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statsByHourAttackType</a:t>
            </a:r>
            <a:r>
              <a:rPr lang="en-US" altLang="zh-TW" sz="33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33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攻擊手法</a:t>
            </a:r>
          </a:p>
          <a:p>
            <a:pPr lvl="1"/>
            <a:r>
              <a:rPr lang="en-US" altLang="zh-TW" sz="3300" dirty="0" err="1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statsByHourDepartment</a:t>
            </a:r>
            <a:r>
              <a:rPr lang="en-US" altLang="zh-TW" sz="33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33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受駭單位</a:t>
            </a:r>
            <a:endParaRPr lang="en-US" altLang="zh-TW" sz="330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TW" sz="3300" dirty="0" err="1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statsByHourCountry</a:t>
            </a:r>
            <a:r>
              <a:rPr lang="en-US" altLang="zh-TW" sz="33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33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攻擊來源國家</a:t>
            </a:r>
            <a:endParaRPr lang="en-US" altLang="zh-TW" sz="330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TW" sz="3300" dirty="0" err="1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statsByHourWebsite</a:t>
            </a:r>
            <a:r>
              <a:rPr lang="en-US" altLang="zh-TW" sz="33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33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受駭網站</a:t>
            </a:r>
          </a:p>
          <a:p>
            <a:endParaRPr lang="en-US" altLang="zh-TW" dirty="0" smtClean="0">
              <a:latin typeface="Calibri Light" panose="020F0302020204030204" pitchFamily="34" charset="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Calibri Light" panose="020F0302020204030204" pitchFamily="34" charset="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5"/>
          <p:cNvSpPr txBox="1">
            <a:spLocks/>
          </p:cNvSpPr>
          <p:nvPr/>
        </p:nvSpPr>
        <p:spPr>
          <a:xfrm>
            <a:off x="571500" y="2226469"/>
            <a:ext cx="4057650" cy="67389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100" dirty="0">
                <a:latin typeface="Calibri Light" panose="020F0302020204030204" pitchFamily="34" charset="0"/>
                <a:ea typeface="微軟正黑體 Light" panose="020B0304030504040204" pitchFamily="34" charset="-120"/>
                <a:cs typeface="Times New Roman" panose="02020603050405020304" pitchFamily="18" charset="0"/>
              </a:rPr>
              <a:t>資料來源：</a:t>
            </a:r>
            <a:r>
              <a:rPr lang="en-US" altLang="zh-TW" sz="2100" dirty="0" err="1">
                <a:latin typeface="Calibri Light" panose="020F0302020204030204" pitchFamily="34" charset="0"/>
                <a:ea typeface="微軟正黑體 Light" panose="020B0304030504040204" pitchFamily="34" charset="-120"/>
                <a:cs typeface="Times New Roman" panose="02020603050405020304" pitchFamily="18" charset="0"/>
              </a:rPr>
              <a:t>siem</a:t>
            </a:r>
            <a:endParaRPr lang="en-US" altLang="zh-TW" sz="2100" dirty="0">
              <a:latin typeface="Calibri Light" panose="020F0302020204030204" pitchFamily="34" charset="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100" dirty="0">
              <a:latin typeface="Calibri Light" panose="020F0302020204030204" pitchFamily="34" charset="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15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4350" y="6565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D03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動態事件狀況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7345" b="5620"/>
          <a:stretch/>
        </p:blipFill>
        <p:spPr>
          <a:xfrm>
            <a:off x="628650" y="2532095"/>
            <a:ext cx="3886200" cy="2705878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517EB-E9E6-4B0D-85A2-BEC48AE1DB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透過點擊泡泡，顯示特定單位時間內受駭詳細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趨勢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3331265"/>
            <a:ext cx="3979069" cy="210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9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11560" y="2798930"/>
            <a:ext cx="790158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marL="627063" indent="-627063" algn="ctr"/>
            <a:r>
              <a:rPr kumimoji="0" lang="zh-TW" altLang="en-US" sz="5400" b="0" u="none" dirty="0" smtClean="0">
                <a:solidFill>
                  <a:schemeClr val="tx1"/>
                </a:solidFill>
                <a:latin typeface="Arial"/>
                <a:cs typeface="Arial" panose="020B0604020202020204" pitchFamily="34" charset="0"/>
              </a:rPr>
              <a:t>系統</a:t>
            </a:r>
            <a:r>
              <a:rPr kumimoji="0" lang="zh-TW" altLang="en-US" sz="5400" b="0" u="none" dirty="0">
                <a:solidFill>
                  <a:schemeClr val="tx1"/>
                </a:solidFill>
                <a:latin typeface="Arial"/>
                <a:cs typeface="Arial" panose="020B0604020202020204" pitchFamily="34" charset="0"/>
              </a:rPr>
              <a:t>架構</a:t>
            </a:r>
          </a:p>
        </p:txBody>
      </p:sp>
    </p:spTree>
    <p:extLst>
      <p:ext uri="{BB962C8B-B14F-4D97-AF65-F5344CB8AC3E}">
        <p14:creationId xmlns:p14="http://schemas.microsoft.com/office/powerpoint/2010/main" val="2302599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0050" y="2311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D03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動態事件狀況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517EB-E9E6-4B0D-85A2-BEC48AE1DB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可點擊框內空白處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，以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圓餅圖顯示各單位受駭狀況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7159" b="10186"/>
          <a:stretch/>
        </p:blipFill>
        <p:spPr>
          <a:xfrm>
            <a:off x="628650" y="2526305"/>
            <a:ext cx="3886200" cy="256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25425" y="970085"/>
            <a:ext cx="8461375" cy="5863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lvl="0" algn="just" eaLnBrk="1">
              <a:lnSpc>
                <a:spcPts val="50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●資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安事件系統</a:t>
            </a:r>
            <a:endParaRPr lang="zh-TW" altLang="en-US" sz="3600" b="0" u="none" dirty="0" smtClean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  <a:p>
            <a:pPr marL="452438" algn="just" eaLnBrk="1">
              <a:lnSpc>
                <a:spcPts val="5000"/>
              </a:lnSpc>
            </a:pP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此情態牆呈現各單位資安違規事件</a:t>
            </a:r>
            <a:r>
              <a:rPr lang="en-US" altLang="zh-TW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(BNS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、病毒、</a:t>
            </a:r>
            <a:r>
              <a:rPr lang="en-US" altLang="zh-TW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USB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、</a:t>
            </a:r>
            <a:r>
              <a:rPr lang="en-US" altLang="zh-TW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ACA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及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其他資安設備</a:t>
            </a:r>
            <a:r>
              <a:rPr lang="en-US" altLang="zh-TW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)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當事件觸發後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系統將立即開單告警並同步更新情態牆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監控士將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能在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第一時間掌握違規事件並要求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肇案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單位限期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進行事件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回報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，系統則依據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回報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流程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區分不同階段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將更有利於事件掌握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。</a:t>
            </a:r>
            <a:endParaRPr lang="en-US" altLang="zh-TW" sz="3600" b="0" u="none" dirty="0">
              <a:solidFill>
                <a:schemeClr val="tx1"/>
              </a:solidFill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70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zh-TW">
              <a:solidFill>
                <a:srgbClr val="000000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773411"/>
              </p:ext>
            </p:extLst>
          </p:nvPr>
        </p:nvGraphicFramePr>
        <p:xfrm>
          <a:off x="179512" y="324001"/>
          <a:ext cx="8802978" cy="6255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2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7532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永域專案情態牆</a:t>
                      </a:r>
                      <a:r>
                        <a:rPr lang="en-US" altLang="zh-TW" sz="2800" b="1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-</a:t>
                      </a:r>
                      <a:r>
                        <a:rPr lang="zh-TW" altLang="en-US" sz="2800" b="1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資安事件系統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7817">
                <a:tc>
                  <a:txBody>
                    <a:bodyPr/>
                    <a:lstStyle/>
                    <a:p>
                      <a:pPr algn="l"/>
                      <a:endParaRPr lang="zh-TW" altLang="en-US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8" y="1041070"/>
            <a:ext cx="8797112" cy="553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29200" y="1034371"/>
            <a:ext cx="8461375" cy="5221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lvl="0" algn="just" eaLnBrk="1">
              <a:lnSpc>
                <a:spcPts val="50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●警訊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與日誌資料</a:t>
            </a:r>
          </a:p>
          <a:p>
            <a:pPr marL="452438" algn="just" eaLnBrk="1">
              <a:lnSpc>
                <a:spcPts val="5000"/>
              </a:lnSpc>
            </a:pP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此處能查詢資安事件管理平台</a:t>
            </a:r>
            <a:r>
              <a:rPr lang="en-US" altLang="zh-TW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(SIEM)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所收攏之警訊與日誌數量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目前資料來源分別為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資訊資產安控軟體</a:t>
            </a:r>
            <a:r>
              <a:rPr lang="en-US" altLang="zh-TW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(ACA)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、</a:t>
            </a:r>
            <a:r>
              <a:rPr lang="en-US" altLang="zh-TW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BNS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伺服器、入侵偵測防護主機</a:t>
            </a:r>
            <a:r>
              <a:rPr lang="en-US" altLang="zh-TW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(IPS)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、網頁式防火牆</a:t>
            </a:r>
            <a:r>
              <a:rPr lang="en-US" altLang="zh-TW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(WAF)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、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防毒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軟體</a:t>
            </a:r>
            <a:r>
              <a:rPr lang="en-US" altLang="zh-TW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(AV)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等設備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情態牆亦能視覺化地呈現各資安設備的年度警訊分布與數量趨勢圖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。</a:t>
            </a:r>
            <a:endParaRPr lang="en-US" altLang="zh-TW" sz="3600" b="0" u="none" dirty="0">
              <a:solidFill>
                <a:schemeClr val="tx1"/>
              </a:solidFill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89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zh-TW">
              <a:solidFill>
                <a:srgbClr val="000000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309082"/>
              </p:ext>
            </p:extLst>
          </p:nvPr>
        </p:nvGraphicFramePr>
        <p:xfrm>
          <a:off x="179512" y="324001"/>
          <a:ext cx="8802978" cy="6255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2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7532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永域專案情態牆</a:t>
                      </a:r>
                      <a:r>
                        <a:rPr lang="en-US" altLang="zh-TW" sz="2800" b="1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-</a:t>
                      </a:r>
                      <a:r>
                        <a:rPr lang="zh-TW" altLang="en-US" sz="2800" b="1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警訊與日誌資料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7817">
                <a:tc>
                  <a:txBody>
                    <a:bodyPr/>
                    <a:lstStyle/>
                    <a:p>
                      <a:pPr algn="l"/>
                      <a:endParaRPr lang="zh-TW" altLang="en-US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99" y="1019708"/>
            <a:ext cx="8784691" cy="555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C61F29-B98D-4037-A9F4-4B8F31E8EF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藉由</a:t>
            </a:r>
            <a:r>
              <a:rPr lang="en-US" altLang="zh-TW" sz="2400" dirty="0" err="1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vendor_counts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表統計各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類型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警訊今日及一周告警量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後端判斷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收到</a:t>
            </a:r>
            <a:r>
              <a:rPr lang="en-US" altLang="zh-TW" sz="2400" dirty="0" err="1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siem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的資料後，</a:t>
            </a:r>
            <a:r>
              <a:rPr lang="zh-TW" altLang="en-US" sz="24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即時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傳遞統計資料至前端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Calibri Light" panose="020F0302020204030204" pitchFamily="34" charset="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5"/>
          <p:cNvSpPr txBox="1">
            <a:spLocks/>
          </p:cNvSpPr>
          <p:nvPr/>
        </p:nvSpPr>
        <p:spPr>
          <a:xfrm>
            <a:off x="571500" y="2226469"/>
            <a:ext cx="4057650" cy="67389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100" dirty="0">
                <a:latin typeface="Calibri Light" panose="020F0302020204030204" pitchFamily="34" charset="0"/>
                <a:ea typeface="微軟正黑體 Light" panose="020B0304030504040204" pitchFamily="34" charset="-120"/>
                <a:cs typeface="Times New Roman" panose="02020603050405020304" pitchFamily="18" charset="0"/>
              </a:rPr>
              <a:t>資料來源：</a:t>
            </a:r>
            <a:r>
              <a:rPr lang="en-US" altLang="zh-TW" sz="2100" dirty="0" err="1">
                <a:latin typeface="Calibri Light" panose="020F0302020204030204" pitchFamily="34" charset="0"/>
                <a:ea typeface="微軟正黑體 Light" panose="020B0304030504040204" pitchFamily="34" charset="-120"/>
                <a:cs typeface="Times New Roman" panose="02020603050405020304" pitchFamily="18" charset="0"/>
              </a:rPr>
              <a:t>siem</a:t>
            </a:r>
            <a:endParaRPr lang="en-US" altLang="zh-TW" sz="2100" dirty="0">
              <a:latin typeface="Calibri Light" panose="020F0302020204030204" pitchFamily="34" charset="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100" dirty="0">
              <a:latin typeface="Calibri Light" panose="020F0302020204030204" pitchFamily="34" charset="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906" y="4287108"/>
            <a:ext cx="3607594" cy="2274534"/>
          </a:xfrm>
          <a:prstGeom prst="rect">
            <a:avLst/>
          </a:prstGeom>
        </p:spPr>
      </p:pic>
      <p:pic>
        <p:nvPicPr>
          <p:cNvPr id="8" name="內容版面配置區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8651" y="3020319"/>
            <a:ext cx="4000499" cy="2349698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219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點擊今日統計數值時，顯示今日詳細資料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IPS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會去撈取今日</a:t>
            </a:r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tippingpoint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McAfee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的詳細資料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軍網會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在後端撈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取完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，並查詢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受害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單位，傳至前端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48" y="2340976"/>
            <a:ext cx="4247757" cy="109958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48" y="3889865"/>
            <a:ext cx="4340054" cy="122158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149" y="5445224"/>
            <a:ext cx="4340054" cy="97619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629148" y="4786982"/>
            <a:ext cx="4340054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2" name="矩形 11"/>
          <p:cNvSpPr/>
          <p:nvPr/>
        </p:nvSpPr>
        <p:spPr>
          <a:xfrm>
            <a:off x="4629148" y="6112780"/>
            <a:ext cx="4340054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823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25425" y="1023283"/>
            <a:ext cx="8461375" cy="5221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lvl="0" algn="just" eaLnBrk="1">
              <a:lnSpc>
                <a:spcPts val="50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●全球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網路威脅情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資</a:t>
            </a:r>
            <a:endParaRPr lang="zh-TW" altLang="en-US" sz="3600" b="0" u="none" dirty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  <a:p>
            <a:pPr marL="452438" algn="just" eaLnBrk="1">
              <a:lnSpc>
                <a:spcPts val="50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本部與國家資安資訊分享與分析中心</a:t>
            </a:r>
            <a:r>
              <a:rPr lang="en-US" altLang="zh-TW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(N-ISAC</a:t>
            </a:r>
            <a:r>
              <a:rPr lang="en-US" altLang="zh-TW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)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及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台灣電腦網路危機暨協調中心</a:t>
            </a:r>
            <a:r>
              <a:rPr lang="en-US" altLang="zh-TW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(TWCERT/CC)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每月交流網路威脅情資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運用情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資交流分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系統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自動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導入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最新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情資</a:t>
            </a:r>
            <a:r>
              <a:rPr lang="en-US" altLang="zh-TW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(</a:t>
            </a:r>
            <a:r>
              <a:rPr lang="en-US" altLang="zh-TW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CEF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、</a:t>
            </a:r>
            <a:r>
              <a:rPr lang="en-US" altLang="zh-TW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STIX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等格式</a:t>
            </a:r>
            <a:r>
              <a:rPr lang="en-US" altLang="zh-TW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)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，將威脅來源與類型即時關聯資安監控平台，以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達到資安聯防及預警效果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。</a:t>
            </a:r>
            <a:endParaRPr lang="zh-TW" altLang="en-US" sz="3600" b="0" u="none" dirty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17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altLang="zh-TW">
              <a:solidFill>
                <a:srgbClr val="000000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415755"/>
              </p:ext>
            </p:extLst>
          </p:nvPr>
        </p:nvGraphicFramePr>
        <p:xfrm>
          <a:off x="179512" y="324001"/>
          <a:ext cx="8802978" cy="6255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2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7532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永域專案情態牆</a:t>
                      </a:r>
                      <a:r>
                        <a:rPr lang="en-US" altLang="zh-TW" sz="2800" b="1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-</a:t>
                      </a:r>
                      <a:r>
                        <a:rPr lang="zh-TW" altLang="en-US" sz="2800" b="1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全球網路威脅情資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7817">
                <a:tc>
                  <a:txBody>
                    <a:bodyPr/>
                    <a:lstStyle/>
                    <a:p>
                      <a:pPr algn="l"/>
                      <a:endParaRPr lang="zh-TW" altLang="en-US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33048"/>
            <a:ext cx="8802978" cy="5546302"/>
          </a:xfrm>
          <a:prstGeom prst="rect">
            <a:avLst/>
          </a:prstGeom>
        </p:spPr>
      </p:pic>
      <p:sp>
        <p:nvSpPr>
          <p:cNvPr id="5" name="矩形圖說文字 4"/>
          <p:cNvSpPr/>
          <p:nvPr/>
        </p:nvSpPr>
        <p:spPr bwMode="auto">
          <a:xfrm rot="10800000">
            <a:off x="2041270" y="3276578"/>
            <a:ext cx="2520280" cy="2997400"/>
          </a:xfrm>
          <a:prstGeom prst="wedgeRectCallo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4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標楷體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" t="16745" r="64272" b="13049"/>
          <a:stretch/>
        </p:blipFill>
        <p:spPr>
          <a:xfrm>
            <a:off x="2108776" y="3359025"/>
            <a:ext cx="2385266" cy="283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126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D07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資安知識資料庫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7345" b="3819"/>
          <a:stretch/>
        </p:blipFill>
        <p:spPr>
          <a:xfrm>
            <a:off x="628650" y="2900362"/>
            <a:ext cx="3886200" cy="2761862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2C7ACF-D163-4870-AE02-3AB9AD9230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透過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RSS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訂閱方式，綜覽漏洞資訊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與資安新聞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載入頁面時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更新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可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使用匯出按鈕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，匯出</a:t>
            </a:r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rss.json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5"/>
          <p:cNvSpPr txBox="1">
            <a:spLocks/>
          </p:cNvSpPr>
          <p:nvPr/>
        </p:nvSpPr>
        <p:spPr>
          <a:xfrm>
            <a:off x="571500" y="2226469"/>
            <a:ext cx="4057650" cy="67389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100" dirty="0">
                <a:latin typeface="Calibri Light" panose="020F0302020204030204" pitchFamily="34" charset="0"/>
                <a:ea typeface="微軟正黑體 Light" panose="020B0304030504040204" pitchFamily="34" charset="-120"/>
                <a:cs typeface="Times New Roman" panose="02020603050405020304" pitchFamily="18" charset="0"/>
              </a:rPr>
              <a:t>資料來源：</a:t>
            </a:r>
            <a:r>
              <a:rPr lang="en-US" altLang="zh-TW" sz="2100" dirty="0" err="1">
                <a:latin typeface="Calibri Light" panose="020F0302020204030204" pitchFamily="34" charset="0"/>
                <a:ea typeface="微軟正黑體 Light" panose="020B0304030504040204" pitchFamily="34" charset="-120"/>
                <a:cs typeface="Times New Roman" panose="02020603050405020304" pitchFamily="18" charset="0"/>
              </a:rPr>
              <a:t>iThome</a:t>
            </a:r>
            <a:r>
              <a:rPr lang="zh-TW" altLang="en-US" sz="2100" dirty="0">
                <a:latin typeface="Calibri Light" panose="020F0302020204030204" pitchFamily="34" charset="0"/>
                <a:ea typeface="微軟正黑體 Light" panose="020B0304030504040204" pitchFamily="34" charset="-120"/>
                <a:cs typeface="Times New Roman" panose="02020603050405020304" pitchFamily="18" charset="0"/>
              </a:rPr>
              <a:t>、技服中心的</a:t>
            </a:r>
            <a:r>
              <a:rPr lang="en-US" altLang="zh-TW" sz="2100" dirty="0">
                <a:latin typeface="Calibri Light" panose="020F0302020204030204" pitchFamily="34" charset="0"/>
                <a:ea typeface="微軟正黑體 Light" panose="020B0304030504040204" pitchFamily="34" charset="-120"/>
                <a:cs typeface="Times New Roman" panose="02020603050405020304" pitchFamily="18" charset="0"/>
              </a:rPr>
              <a:t>RSS</a:t>
            </a:r>
          </a:p>
          <a:p>
            <a:pPr marL="0" indent="0">
              <a:buNone/>
            </a:pPr>
            <a:endParaRPr lang="en-US" altLang="zh-TW" sz="2100" dirty="0">
              <a:latin typeface="Calibri Light" panose="020F0302020204030204" pitchFamily="34" charset="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87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25425" y="1057552"/>
            <a:ext cx="8461375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marL="0" marR="0" lvl="0" indent="0" algn="just" defTabSz="914400" rtl="0" eaLnBrk="1" fontAlgn="base" latinLnBrk="0" hangingPunct="0">
              <a:lnSpc>
                <a:spcPts val="4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●新一代資安防護系統簡介</a:t>
            </a:r>
            <a:endParaRPr kumimoji="1" lang="en-US" altLang="zh-TW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標楷體" pitchFamily="65" charset="-120"/>
              <a:cs typeface="Times New Roman" pitchFamily="18" charset="0"/>
            </a:endParaRPr>
          </a:p>
          <a:p>
            <a:pPr marL="452438" lvl="0" algn="just" eaLnBrk="1">
              <a:lnSpc>
                <a:spcPts val="48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本系統</a:t>
            </a:r>
            <a:r>
              <a:rPr lang="en-US" altLang="zh-TW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(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永域專案</a:t>
            </a:r>
            <a:r>
              <a:rPr lang="en-US" altLang="zh-TW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)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是</a:t>
            </a:r>
            <a:r>
              <a:rPr kumimoji="1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由防護端及中心端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各種</a:t>
            </a:r>
            <a:r>
              <a:rPr kumimoji="1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資安設備所共同組成</a:t>
            </a:r>
            <a:endParaRPr lang="en-US" altLang="zh-TW" sz="3600" b="0" u="none" dirty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  <a:p>
            <a:pPr marL="452438" lvl="0" algn="just" eaLnBrk="1">
              <a:lnSpc>
                <a:spcPts val="4800"/>
              </a:lnSpc>
            </a:pPr>
            <a:r>
              <a:rPr kumimoji="1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防護端</a:t>
            </a:r>
            <a:r>
              <a:rPr kumimoji="1" lang="en-US" altLang="zh-TW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(</a:t>
            </a:r>
            <a:r>
              <a:rPr kumimoji="1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營區</a:t>
            </a:r>
            <a:r>
              <a:rPr kumimoji="1" lang="en-US" altLang="zh-TW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)</a:t>
            </a:r>
            <a:r>
              <a:rPr kumimoji="1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：部署軟、硬體設備針對惡意行為進行收集，</a:t>
            </a:r>
            <a:endParaRPr kumimoji="1" lang="en-US" altLang="zh-TW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標楷體" pitchFamily="65" charset="-120"/>
              <a:cs typeface="Times New Roman" pitchFamily="18" charset="0"/>
            </a:endParaRPr>
          </a:p>
          <a:p>
            <a:pPr marL="452438" lvl="0" algn="just" eaLnBrk="1">
              <a:lnSpc>
                <a:spcPts val="4800"/>
              </a:lnSpc>
            </a:pPr>
            <a:r>
              <a:rPr kumimoji="1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中心端</a:t>
            </a:r>
            <a:r>
              <a:rPr kumimoji="1" lang="en-US" altLang="zh-TW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(</a:t>
            </a:r>
            <a:r>
              <a:rPr lang="zh-TW" altLang="en-US" sz="3600" b="0" u="none" noProof="0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監控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中心</a:t>
            </a:r>
            <a:r>
              <a:rPr kumimoji="1" lang="en-US" altLang="zh-TW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)</a:t>
            </a:r>
            <a:r>
              <a:rPr kumimoji="1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：負責中控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管理運作，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且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將收容到的</a:t>
            </a:r>
            <a:r>
              <a:rPr kumimoji="1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各式警訊記錄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進行</a:t>
            </a:r>
            <a:r>
              <a:rPr kumimoji="1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關聯分析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，產生高風險事件並</a:t>
            </a:r>
            <a:r>
              <a:rPr kumimoji="1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開單處置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，確保國軍資訊安全</a:t>
            </a:r>
            <a:r>
              <a:rPr kumimoji="1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。</a:t>
            </a:r>
            <a:endParaRPr lang="en-US" altLang="zh-TW" sz="3600" b="0" u="none" dirty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32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altLang="zh-TW" dirty="0" smtClean="0">
                <a:latin typeface="標楷體" panose="03000509000000000000" pitchFamily="65" charset="-120"/>
              </a:rPr>
              <a:t>D08</a:t>
            </a:r>
            <a:r>
              <a:rPr lang="zh-TW" altLang="en-US" dirty="0" smtClean="0">
                <a:latin typeface="標楷體" panose="03000509000000000000" pitchFamily="65" charset="-120"/>
              </a:rPr>
              <a:t>攻防平台如何使用</a:t>
            </a:r>
            <a:endParaRPr lang="zh-TW" altLang="en-US" dirty="0">
              <a:latin typeface="標楷體" panose="03000509000000000000" pitchFamily="65" charset="-12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815" y="2125266"/>
            <a:ext cx="7690370" cy="369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9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 smtClean="0">
                <a:latin typeface="標楷體" panose="03000509000000000000" pitchFamily="65" charset="-120"/>
              </a:rPr>
              <a:t>匯入攻擊方資料</a:t>
            </a:r>
            <a:endParaRPr lang="en-US" altLang="zh-TW" sz="2800" dirty="0" smtClean="0">
              <a:latin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</a:rPr>
              <a:t>如圖攻擊方有</a:t>
            </a:r>
            <a:r>
              <a:rPr lang="en-US" altLang="zh-TW" sz="2800" dirty="0">
                <a:latin typeface="標楷體" panose="03000509000000000000" pitchFamily="65" charset="-120"/>
              </a:rPr>
              <a:t>23</a:t>
            </a:r>
            <a:r>
              <a:rPr lang="zh-TW" altLang="en-US" sz="2800" dirty="0">
                <a:latin typeface="標楷體" panose="03000509000000000000" pitchFamily="65" charset="-120"/>
              </a:rPr>
              <a:t>筆資料，即為</a:t>
            </a:r>
            <a:r>
              <a:rPr lang="en-US" altLang="zh-TW" sz="2800" dirty="0">
                <a:latin typeface="標楷體" panose="03000509000000000000" pitchFamily="65" charset="-120"/>
              </a:rPr>
              <a:t>23</a:t>
            </a:r>
            <a:r>
              <a:rPr lang="zh-TW" altLang="en-US" sz="2800" dirty="0">
                <a:latin typeface="標楷體" panose="03000509000000000000" pitchFamily="65" charset="-120"/>
              </a:rPr>
              <a:t>分</a:t>
            </a:r>
            <a:endParaRPr lang="en-US" altLang="zh-TW" sz="2800" dirty="0" smtClean="0">
              <a:latin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</a:rPr>
              <a:t>調整查詢時間後，點擊</a:t>
            </a:r>
            <a:r>
              <a:rPr lang="en-US" altLang="zh-TW" sz="2800" dirty="0" smtClean="0">
                <a:latin typeface="標楷體" panose="03000509000000000000" pitchFamily="65" charset="-120"/>
              </a:rPr>
              <a:t>”</a:t>
            </a:r>
            <a:r>
              <a:rPr lang="zh-TW" altLang="en-US" sz="2800" dirty="0" smtClean="0">
                <a:latin typeface="標楷體" panose="03000509000000000000" pitchFamily="65" charset="-120"/>
              </a:rPr>
              <a:t>抓取對應攻擊紀錄</a:t>
            </a:r>
            <a:r>
              <a:rPr lang="en-US" altLang="zh-TW" sz="2800" dirty="0" smtClean="0">
                <a:latin typeface="標楷體" panose="03000509000000000000" pitchFamily="65" charset="-120"/>
              </a:rPr>
              <a:t>(</a:t>
            </a:r>
            <a:r>
              <a:rPr lang="en-US" altLang="zh-TW" sz="2800" dirty="0" err="1" smtClean="0">
                <a:latin typeface="標楷體" panose="03000509000000000000" pitchFamily="65" charset="-120"/>
              </a:rPr>
              <a:t>api</a:t>
            </a:r>
            <a:r>
              <a:rPr lang="en-US" altLang="zh-TW" sz="2800" dirty="0" smtClean="0">
                <a:latin typeface="標楷體" panose="03000509000000000000" pitchFamily="65" charset="-120"/>
              </a:rPr>
              <a:t>)”</a:t>
            </a:r>
          </a:p>
          <a:p>
            <a:r>
              <a:rPr lang="zh-TW" altLang="en-US" sz="2800" dirty="0">
                <a:latin typeface="標楷體" panose="03000509000000000000" pitchFamily="65" charset="-120"/>
              </a:rPr>
              <a:t>如查詢</a:t>
            </a:r>
            <a:r>
              <a:rPr lang="zh-TW" altLang="en-US" sz="2800" dirty="0" smtClean="0">
                <a:latin typeface="標楷體" panose="03000509000000000000" pitchFamily="65" charset="-120"/>
              </a:rPr>
              <a:t>到</a:t>
            </a:r>
            <a:r>
              <a:rPr lang="zh-TW" altLang="en-US" sz="2800" dirty="0" smtClean="0">
                <a:solidFill>
                  <a:srgbClr val="FF0000"/>
                </a:solidFill>
                <a:latin typeface="標楷體" panose="03000509000000000000" pitchFamily="65" charset="-120"/>
              </a:rPr>
              <a:t>來源、目的</a:t>
            </a:r>
            <a:r>
              <a:rPr lang="en-US" altLang="zh-TW" sz="2800" dirty="0" err="1" smtClean="0">
                <a:solidFill>
                  <a:srgbClr val="FF0000"/>
                </a:solidFill>
                <a:latin typeface="標楷體" panose="03000509000000000000" pitchFamily="65" charset="-120"/>
              </a:rPr>
              <a:t>ip</a:t>
            </a:r>
            <a:r>
              <a:rPr lang="zh-TW" altLang="en-US" sz="2800" dirty="0" smtClean="0">
                <a:solidFill>
                  <a:srgbClr val="FF0000"/>
                </a:solidFill>
                <a:latin typeface="標楷體" panose="03000509000000000000" pitchFamily="65" charset="-120"/>
              </a:rPr>
              <a:t>及攻擊手法</a:t>
            </a:r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</a:rPr>
              <a:t>類別</a:t>
            </a:r>
            <a:r>
              <a:rPr lang="zh-TW" altLang="en-US" sz="2800" dirty="0" smtClean="0">
                <a:latin typeface="標楷體" panose="03000509000000000000" pitchFamily="65" charset="-120"/>
              </a:rPr>
              <a:t>皆相符，則防守方分數</a:t>
            </a:r>
            <a:r>
              <a:rPr lang="en-US" altLang="zh-TW" sz="2800" dirty="0" smtClean="0">
                <a:latin typeface="標楷體" panose="03000509000000000000" pitchFamily="65" charset="-120"/>
              </a:rPr>
              <a:t>+1</a:t>
            </a:r>
            <a:r>
              <a:rPr lang="zh-TW" altLang="en-US" sz="2800" dirty="0" smtClean="0">
                <a:latin typeface="標楷體" panose="03000509000000000000" pitchFamily="65" charset="-120"/>
              </a:rPr>
              <a:t>，攻擊方分數</a:t>
            </a:r>
            <a:r>
              <a:rPr lang="en-US" altLang="zh-TW" sz="2800" dirty="0" smtClean="0">
                <a:latin typeface="標楷體" panose="03000509000000000000" pitchFamily="65" charset="-120"/>
              </a:rPr>
              <a:t>-1</a:t>
            </a:r>
          </a:p>
          <a:p>
            <a:r>
              <a:rPr lang="zh-TW" altLang="en-US" sz="2800" dirty="0" smtClean="0">
                <a:latin typeface="標楷體" panose="03000509000000000000" pitchFamily="65" charset="-120"/>
              </a:rPr>
              <a:t>其中攻擊</a:t>
            </a:r>
            <a:r>
              <a:rPr lang="zh-TW" altLang="en-US" sz="2800" dirty="0">
                <a:latin typeface="標楷體" panose="03000509000000000000" pitchFamily="65" charset="-120"/>
              </a:rPr>
              <a:t>手法</a:t>
            </a:r>
            <a:r>
              <a:rPr lang="zh-TW" altLang="en-US" sz="2800" dirty="0" smtClean="0">
                <a:latin typeface="標楷體" panose="03000509000000000000" pitchFamily="65" charset="-120"/>
              </a:rPr>
              <a:t>依關鍵字分類如圖</a:t>
            </a:r>
            <a:r>
              <a:rPr lang="en-US" altLang="zh-TW" sz="2800" dirty="0" smtClean="0">
                <a:latin typeface="標楷體" panose="03000509000000000000" pitchFamily="65" charset="-120"/>
              </a:rPr>
              <a:t>(/</a:t>
            </a:r>
            <a:r>
              <a:rPr lang="en-US" altLang="zh-TW" sz="2800" dirty="0" err="1" smtClean="0">
                <a:latin typeface="標楷體" panose="03000509000000000000" pitchFamily="65" charset="-120"/>
              </a:rPr>
              <a:t>src</a:t>
            </a:r>
            <a:r>
              <a:rPr lang="en-US" altLang="zh-TW" sz="2800" dirty="0" smtClean="0">
                <a:latin typeface="標楷體" panose="03000509000000000000" pitchFamily="65" charset="-120"/>
              </a:rPr>
              <a:t>/views/D08.vue)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5445224"/>
            <a:ext cx="4188482" cy="978752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239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也可以將查詢後的資料匯出保存，需要時再匯入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08920"/>
            <a:ext cx="6761050" cy="3273207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8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25425" y="1023283"/>
            <a:ext cx="8461375" cy="5221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lvl="0" algn="just" eaLnBrk="1">
              <a:lnSpc>
                <a:spcPts val="50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●巨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量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資料分析</a:t>
            </a:r>
            <a:endParaRPr lang="zh-TW" altLang="en-US" sz="3600" b="0" u="none" dirty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  <a:p>
            <a:pPr marL="452438" algn="just" eaLnBrk="1">
              <a:lnSpc>
                <a:spcPts val="5000"/>
              </a:lnSpc>
            </a:pP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此分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系統運用</a:t>
            </a:r>
            <a:r>
              <a:rPr lang="en-US" altLang="zh-TW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ACA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軟體及流量側錄等設備，大量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收集使用者行為、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網路封包與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防護點資安設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備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警訊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透過大數據分析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偵測未知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型攻擊之潛在威脅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，並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依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關聯結果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以機器學習方式產出資安事件管理平台</a:t>
            </a:r>
            <a:r>
              <a:rPr lang="en-US" altLang="zh-TW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(SIEM</a:t>
            </a:r>
            <a:r>
              <a:rPr lang="en-US" altLang="zh-TW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)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規則建議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使事件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告警更加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快速與精準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。</a:t>
            </a:r>
            <a:endParaRPr lang="en-US" altLang="zh-TW" sz="3600" b="0" u="none" dirty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60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 altLang="zh-TW">
              <a:solidFill>
                <a:srgbClr val="000000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275766"/>
              </p:ext>
            </p:extLst>
          </p:nvPr>
        </p:nvGraphicFramePr>
        <p:xfrm>
          <a:off x="179512" y="324001"/>
          <a:ext cx="8802978" cy="6255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2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7532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永域專案情態牆</a:t>
                      </a:r>
                      <a:r>
                        <a:rPr lang="en-US" altLang="zh-TW" sz="2800" b="1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-</a:t>
                      </a:r>
                      <a:r>
                        <a:rPr lang="zh-TW" altLang="en-US" sz="2800" b="1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巨量資料分析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7817">
                <a:tc>
                  <a:txBody>
                    <a:bodyPr/>
                    <a:lstStyle/>
                    <a:p>
                      <a:pPr algn="l"/>
                      <a:endParaRPr lang="zh-TW" altLang="en-US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4" y="1024979"/>
            <a:ext cx="8792425" cy="555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9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25425" y="1052736"/>
            <a:ext cx="8461375" cy="485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lvl="0" algn="just" eaLnBrk="1">
              <a:lnSpc>
                <a:spcPts val="53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●防護設備妥善情況</a:t>
            </a:r>
            <a:endParaRPr lang="zh-TW" altLang="en-US" sz="3600" b="0" u="none" dirty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  <a:p>
            <a:pPr marL="452438" algn="just" eaLnBrk="1">
              <a:lnSpc>
                <a:spcPts val="5300"/>
              </a:lnSpc>
            </a:pP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此情態牆可監看永冠專案各資安設備上線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狀況，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以圖像化顯示即時顯示防護點設備狀況，發生紅燈</a:t>
            </a:r>
            <a:r>
              <a:rPr lang="en-US" altLang="zh-TW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(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連線異常</a:t>
            </a:r>
            <a:r>
              <a:rPr lang="en-US" altLang="zh-TW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)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情形時，可點擊該地區察看異常單位，並確認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各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類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資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安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設備詳細資料，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以利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各區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防護中心聯絡該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單位進行處置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。</a:t>
            </a:r>
            <a:endParaRPr lang="en-US" altLang="zh-TW" sz="3600" b="0" u="none" dirty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97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 altLang="zh-TW">
              <a:solidFill>
                <a:srgbClr val="000000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094093"/>
              </p:ext>
            </p:extLst>
          </p:nvPr>
        </p:nvGraphicFramePr>
        <p:xfrm>
          <a:off x="179512" y="324001"/>
          <a:ext cx="8802978" cy="6255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2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7532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永域專案情態牆</a:t>
                      </a:r>
                      <a:r>
                        <a:rPr lang="en-US" altLang="zh-TW" sz="2800" b="1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-</a:t>
                      </a:r>
                      <a:r>
                        <a:rPr lang="zh-TW" altLang="en-US" sz="2800" b="1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防護設備妥善情況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7817">
                <a:tc>
                  <a:txBody>
                    <a:bodyPr/>
                    <a:lstStyle/>
                    <a:p>
                      <a:pPr algn="l"/>
                      <a:endParaRPr lang="zh-TW" altLang="en-US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22725"/>
            <a:ext cx="8680240" cy="54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7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7345" b="5620"/>
          <a:stretch/>
        </p:blipFill>
        <p:spPr>
          <a:xfrm>
            <a:off x="628650" y="2532095"/>
            <a:ext cx="3886200" cy="2705878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859699-A828-479D-9704-499C9B52F0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點擊各區域後可篩選各單位進行個別檢視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189F185-F1F7-4AD3-A923-E723B1AE6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2" t="27550" b="4367"/>
          <a:stretch/>
        </p:blipFill>
        <p:spPr>
          <a:xfrm>
            <a:off x="4725372" y="3356992"/>
            <a:ext cx="3693756" cy="2116688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025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126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D11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財產管理資訊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7045" b="4871"/>
          <a:stretch/>
        </p:blipFill>
        <p:spPr>
          <a:xfrm>
            <a:off x="628650" y="2751439"/>
            <a:ext cx="3886200" cy="2738534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276327-9167-4851-B924-9A2E5CB7C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綜覽各單位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ACA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安裝情況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撈取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AMHDB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GetBolterStatistics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(0)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資料表值函式，取得各單位已未免安裝的統計資訊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載入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頁面時更新</a:t>
            </a:r>
            <a:endParaRPr lang="en-US" altLang="zh-TW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5"/>
          <p:cNvSpPr txBox="1">
            <a:spLocks/>
          </p:cNvSpPr>
          <p:nvPr/>
        </p:nvSpPr>
        <p:spPr>
          <a:xfrm>
            <a:off x="571500" y="2226469"/>
            <a:ext cx="4057650" cy="67389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100" dirty="0">
                <a:latin typeface="Calibri Light" panose="020F0302020204030204" pitchFamily="34" charset="0"/>
                <a:ea typeface="微軟正黑體 Light" panose="020B0304030504040204" pitchFamily="34" charset="-120"/>
                <a:cs typeface="Times New Roman" panose="02020603050405020304" pitchFamily="18" charset="0"/>
              </a:rPr>
              <a:t>資料來源：</a:t>
            </a:r>
            <a:r>
              <a:rPr lang="en-US" altLang="zh-TW" sz="2100" dirty="0">
                <a:latin typeface="Calibri Light" panose="020F0302020204030204" pitchFamily="34" charset="0"/>
                <a:ea typeface="微軟正黑體 Light" panose="020B0304030504040204" pitchFamily="34" charset="-120"/>
                <a:cs typeface="Times New Roman" panose="02020603050405020304" pitchFamily="18" charset="0"/>
              </a:rPr>
              <a:t>AMHDB</a:t>
            </a:r>
          </a:p>
        </p:txBody>
      </p:sp>
    </p:spTree>
    <p:extLst>
      <p:ext uri="{BB962C8B-B14F-4D97-AF65-F5344CB8AC3E}">
        <p14:creationId xmlns:p14="http://schemas.microsoft.com/office/powerpoint/2010/main" val="20661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4350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資安官席位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7195" b="4119"/>
          <a:stretch/>
        </p:blipFill>
        <p:spPr>
          <a:xfrm>
            <a:off x="628650" y="2527430"/>
            <a:ext cx="3886200" cy="2757196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D083CC-0EAC-469F-B9B1-BAEDA3D41C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結合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D02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D03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D04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畫面於單一視窗供資安官快速了解資安狀況</a:t>
            </a:r>
          </a:p>
        </p:txBody>
      </p:sp>
    </p:spTree>
    <p:extLst>
      <p:ext uri="{BB962C8B-B14F-4D97-AF65-F5344CB8AC3E}">
        <p14:creationId xmlns:p14="http://schemas.microsoft.com/office/powerpoint/2010/main" val="354237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85"/>
          <a:stretch/>
        </p:blipFill>
        <p:spPr>
          <a:xfrm>
            <a:off x="386535" y="826418"/>
            <a:ext cx="6117697" cy="57399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400684" y="180087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7063" indent="-627063" algn="ctr"/>
            <a:r>
              <a:rPr kumimoji="0" lang="zh-TW" altLang="en-US" sz="3600" dirty="0" smtClean="0">
                <a:ea typeface="標楷體" panose="03000509000000000000" pitchFamily="65" charset="-120"/>
                <a:cs typeface="Arial" panose="020B0604020202020204" pitchFamily="34" charset="0"/>
              </a:rPr>
              <a:t>資安防護系統架構圖</a:t>
            </a:r>
            <a:endParaRPr kumimoji="0" lang="zh-TW" altLang="en-US" sz="3600" dirty="0"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5" name="文字方塊 4"/>
          <p:cNvSpPr txBox="1">
            <a:spLocks noChangeArrowheads="1"/>
          </p:cNvSpPr>
          <p:nvPr/>
        </p:nvSpPr>
        <p:spPr bwMode="auto">
          <a:xfrm>
            <a:off x="6597225" y="818710"/>
            <a:ext cx="2225830" cy="2246769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214313" indent="-214313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</a:pPr>
            <a:r>
              <a:rPr lang="zh-TW" altLang="en-US" sz="20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軍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網備</a:t>
            </a:r>
            <a:r>
              <a:rPr lang="zh-TW" altLang="en-US" sz="20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援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機制</a:t>
            </a:r>
            <a:endParaRPr lang="en-US" altLang="zh-TW" sz="20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0" indent="0" algn="just" eaLnBrk="1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</a:pPr>
            <a:r>
              <a:rPr lang="zh-TW" altLang="en-US" sz="2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設備：</a:t>
            </a:r>
            <a:r>
              <a:rPr lang="zh-TW" altLang="zh-TW" sz="20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北區</a:t>
            </a:r>
            <a:r>
              <a:rPr lang="zh-TW" altLang="zh-TW" sz="20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與</a:t>
            </a:r>
            <a:r>
              <a:rPr lang="zh-TW" altLang="en-US" sz="20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東</a:t>
            </a:r>
            <a:r>
              <a:rPr lang="zh-TW" altLang="zh-TW" sz="20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區</a:t>
            </a:r>
            <a:r>
              <a:rPr lang="zh-TW" altLang="en-US" sz="20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南區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與</a:t>
            </a:r>
            <a:r>
              <a:rPr lang="zh-TW" altLang="en-US" sz="20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中區</a:t>
            </a:r>
            <a:r>
              <a:rPr lang="zh-TW" altLang="zh-TW" sz="2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互</a:t>
            </a:r>
            <a:r>
              <a:rPr lang="zh-TW" altLang="zh-TW" sz="20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為備援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  <a:endParaRPr lang="en-US" altLang="zh-TW" sz="20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0" indent="0" algn="just" eaLnBrk="1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</a:pPr>
            <a:r>
              <a:rPr lang="zh-TW" altLang="en-US" sz="2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資料流：</a:t>
            </a:r>
            <a:r>
              <a:rPr lang="zh-TW" altLang="zh-TW" sz="20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北區</a:t>
            </a:r>
            <a:r>
              <a:rPr lang="zh-TW" altLang="zh-TW" sz="20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與</a:t>
            </a:r>
            <a:r>
              <a:rPr lang="zh-TW" altLang="en-US" sz="20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東</a:t>
            </a:r>
            <a:r>
              <a:rPr lang="zh-TW" altLang="zh-TW" sz="20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區</a:t>
            </a:r>
            <a:r>
              <a:rPr lang="zh-TW" altLang="zh-TW" sz="2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互</a:t>
            </a:r>
            <a:r>
              <a:rPr lang="zh-TW" altLang="zh-TW" sz="20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為備援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  <a:endParaRPr lang="zh-TW" altLang="en-US" sz="2000" dirty="0">
              <a:solidFill>
                <a:schemeClr val="bg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6" name="文字方塊 5"/>
          <p:cNvSpPr txBox="1">
            <a:spLocks noChangeArrowheads="1"/>
          </p:cNvSpPr>
          <p:nvPr/>
        </p:nvSpPr>
        <p:spPr bwMode="auto">
          <a:xfrm>
            <a:off x="6597225" y="3248980"/>
            <a:ext cx="2241705" cy="1169551"/>
          </a:xfrm>
          <a:prstGeom prst="rect">
            <a:avLst/>
          </a:prstGeom>
          <a:solidFill>
            <a:srgbClr val="FFFF00"/>
          </a:solidFill>
          <a:ln w="9525">
            <a:solidFill>
              <a:srgbClr val="0000CC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214313" indent="-214313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</a:pPr>
            <a:r>
              <a:rPr lang="zh-TW" altLang="en-US" sz="2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民網備援機制</a:t>
            </a:r>
          </a:p>
          <a:p>
            <a:pPr marL="0" indent="0" algn="just" eaLnBrk="1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</a:pPr>
            <a:r>
              <a:rPr lang="zh-TW" altLang="zh-TW" sz="20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北區</a:t>
            </a:r>
            <a:r>
              <a:rPr lang="zh-TW" altLang="zh-TW" sz="2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與</a:t>
            </a:r>
            <a:r>
              <a:rPr lang="zh-TW" altLang="en-US" sz="20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東</a:t>
            </a:r>
            <a:r>
              <a:rPr lang="zh-TW" altLang="zh-TW" sz="20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區</a:t>
            </a:r>
            <a:r>
              <a:rPr lang="zh-TW" altLang="zh-TW" sz="2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互為備援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  <a:endParaRPr lang="zh-TW" altLang="en-US" sz="2000" dirty="0">
              <a:solidFill>
                <a:schemeClr val="bg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文字方塊 6"/>
          <p:cNvSpPr txBox="1">
            <a:spLocks noChangeArrowheads="1"/>
          </p:cNvSpPr>
          <p:nvPr/>
        </p:nvSpPr>
        <p:spPr bwMode="auto">
          <a:xfrm>
            <a:off x="6597225" y="4627356"/>
            <a:ext cx="2241705" cy="1938992"/>
          </a:xfrm>
          <a:prstGeom prst="rect">
            <a:avLst/>
          </a:prstGeom>
          <a:solidFill>
            <a:srgbClr val="E0CAF6"/>
          </a:solidFill>
          <a:ln w="9525">
            <a:solidFill>
              <a:srgbClr val="0000CC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defRPr/>
            </a:pPr>
            <a:r>
              <a:rPr lang="zh-TW" altLang="en-US" sz="20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回復時間</a:t>
            </a:r>
            <a:endParaRPr lang="en-US" altLang="zh-TW" sz="2000" dirty="0" smtClean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defRPr/>
            </a:pPr>
            <a:r>
              <a:rPr lang="zh-TW" altLang="en-US" sz="20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■</a:t>
            </a:r>
            <a:r>
              <a:rPr lang="zh-TW" altLang="zh-TW" sz="20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系統</a:t>
            </a:r>
            <a:r>
              <a:rPr lang="zh-TW" altLang="zh-TW" sz="20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回復</a:t>
            </a:r>
            <a:r>
              <a:rPr lang="zh-TW" altLang="zh-TW" sz="20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時間</a:t>
            </a:r>
            <a:r>
              <a:rPr lang="zh-TW" altLang="en-US" sz="20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小於</a:t>
            </a:r>
            <a:r>
              <a:rPr lang="en-US" altLang="zh-TW" sz="20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</a:t>
            </a:r>
            <a:r>
              <a:rPr lang="zh-TW" altLang="zh-TW" sz="20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小時</a:t>
            </a:r>
            <a:endParaRPr lang="en-US" altLang="zh-TW" sz="2000" dirty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defRPr/>
            </a:pPr>
            <a:r>
              <a:rPr lang="zh-TW" altLang="en-US" sz="20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■</a:t>
            </a:r>
            <a:r>
              <a:rPr lang="zh-TW" altLang="zh-TW" sz="20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資料回復</a:t>
            </a:r>
            <a:r>
              <a:rPr lang="zh-TW" altLang="en-US" sz="20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點小於</a:t>
            </a:r>
            <a:r>
              <a:rPr lang="en-US" altLang="zh-TW" sz="20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30</a:t>
            </a:r>
            <a:r>
              <a:rPr lang="zh-TW" altLang="en-US" sz="20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分鐘</a:t>
            </a:r>
            <a:endParaRPr lang="zh-TW" altLang="en-US" sz="2000" dirty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20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5059" y="18947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帳號管理介面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7195" b="4270"/>
          <a:stretch/>
        </p:blipFill>
        <p:spPr>
          <a:xfrm>
            <a:off x="628650" y="2527430"/>
            <a:ext cx="3886200" cy="2752531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5B0981-C62F-4A05-A24C-E724F86D7F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此介面可供管理者建立帳號密碼，並提供帳戶管理者權限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3886020"/>
            <a:ext cx="4075509" cy="130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85218" y="2780928"/>
            <a:ext cx="790158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marL="627063" indent="-627063" algn="ctr"/>
            <a:r>
              <a:rPr kumimoji="0" lang="zh-TW" altLang="en-US" sz="5400" b="0" u="none" dirty="0" smtClean="0">
                <a:solidFill>
                  <a:schemeClr val="tx1"/>
                </a:solidFill>
                <a:latin typeface="Arial"/>
                <a:cs typeface="Arial" panose="020B0604020202020204" pitchFamily="34" charset="0"/>
              </a:rPr>
              <a:t>永安、永域系統比較</a:t>
            </a:r>
            <a:endParaRPr kumimoji="0" lang="zh-TW" altLang="en-US" sz="5400" b="0" u="none" dirty="0">
              <a:solidFill>
                <a:schemeClr val="tx1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60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39698" y="908720"/>
            <a:ext cx="8551167" cy="6632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lvl="0" algn="just">
              <a:lnSpc>
                <a:spcPts val="55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●偵測效能大幅提升</a:t>
            </a:r>
            <a:endParaRPr lang="en-US" altLang="zh-TW" sz="3600" b="0" u="none" dirty="0" smtClean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  <a:p>
            <a:pPr marL="452438" eaLnBrk="1" fontAlgn="ctr" hangingPunct="1">
              <a:lnSpc>
                <a:spcPts val="5000"/>
              </a:lnSpc>
            </a:pP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永安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系統運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維至今，面對現今多元化的網路攻擊已不敷使用，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永域系統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相對於永安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系統已強化入侵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偵測系統及網頁式防火牆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，另新增</a:t>
            </a:r>
            <a:r>
              <a:rPr lang="zh-TW" altLang="zh-TW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流量</a:t>
            </a:r>
            <a:r>
              <a:rPr lang="zh-TW" altLang="zh-TW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側</a:t>
            </a:r>
            <a:r>
              <a:rPr lang="zh-TW" altLang="zh-TW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錄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、</a:t>
            </a:r>
            <a:r>
              <a:rPr lang="zh-TW" altLang="zh-TW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誘捕系統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、資產安控軟體，可收集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惡意流量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、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駭客手法與使用者行為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並由最新型資安事件管理平台關聯事件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更精準偵測資安威脅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。</a:t>
            </a:r>
            <a:endParaRPr lang="zh-TW" altLang="en-US" sz="3600" b="0" u="none" dirty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  <a:p>
            <a:pPr marL="452438" lvl="0" algn="just">
              <a:lnSpc>
                <a:spcPts val="5500"/>
              </a:lnSpc>
            </a:pPr>
            <a:endParaRPr lang="zh-TW" altLang="en-US" sz="3600" b="0" u="none" dirty="0">
              <a:solidFill>
                <a:schemeClr val="bg1"/>
              </a:solidFill>
              <a:latin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26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 altLang="zh-TW">
              <a:solidFill>
                <a:srgbClr val="000000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92459"/>
              </p:ext>
            </p:extLst>
          </p:nvPr>
        </p:nvGraphicFramePr>
        <p:xfrm>
          <a:off x="807882" y="1175528"/>
          <a:ext cx="7878918" cy="519343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26306">
                  <a:extLst>
                    <a:ext uri="{9D8B030D-6E8A-4147-A177-3AD203B41FA5}">
                      <a16:colId xmlns:a16="http://schemas.microsoft.com/office/drawing/2014/main" val="1309308823"/>
                    </a:ext>
                  </a:extLst>
                </a:gridCol>
                <a:gridCol w="2626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63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584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2000" baseline="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永安系統</a:t>
                      </a:r>
                      <a:endParaRPr lang="zh-TW" altLang="en-US" sz="2000" b="0" baseline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2000" baseline="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比較項目</a:t>
                      </a:r>
                      <a:endParaRPr lang="zh-TW" altLang="en-US" sz="2000" b="0" baseline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T="34290" marB="3429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2000" baseline="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永域系統</a:t>
                      </a:r>
                      <a:endParaRPr lang="zh-TW" altLang="en-US" sz="2000" b="0" baseline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T="34290" marB="34290" anchor="ctr">
                    <a:solidFill>
                      <a:srgbClr val="00E0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846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en-US" altLang="zh-TW" sz="1800" b="1" kern="1200" baseline="0" dirty="0" smtClean="0">
                          <a:solidFill>
                            <a:srgbClr val="007E39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IDS(</a:t>
                      </a:r>
                      <a:r>
                        <a:rPr lang="zh-TW" altLang="en-US" sz="1800" b="1" kern="1200" baseline="0" dirty="0" smtClean="0">
                          <a:solidFill>
                            <a:srgbClr val="007E39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僅偵測</a:t>
                      </a:r>
                      <a:r>
                        <a:rPr lang="en-US" altLang="zh-TW" sz="1800" b="1" kern="1200" baseline="0" dirty="0" smtClean="0">
                          <a:solidFill>
                            <a:srgbClr val="007E39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)</a:t>
                      </a:r>
                      <a:endParaRPr lang="zh-TW" altLang="en-US" sz="1800" b="1" kern="1200" baseline="0" dirty="0">
                        <a:solidFill>
                          <a:srgbClr val="007E39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入侵偵測防禦系統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en-US" altLang="zh-TW" sz="1800" b="1" kern="1200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IPS(</a:t>
                      </a:r>
                      <a:r>
                        <a:rPr lang="zh-TW" altLang="en-US" sz="1800" b="1" kern="1200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具主動阻擋</a:t>
                      </a:r>
                      <a:r>
                        <a:rPr lang="en-US" altLang="zh-TW" sz="1800" b="1" kern="1200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)</a:t>
                      </a:r>
                      <a:endParaRPr lang="zh-TW" altLang="en-US" sz="1800" b="1" kern="1200" baseline="0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207487"/>
                  </a:ext>
                </a:extLst>
              </a:tr>
              <a:tr h="467680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solidFill>
                            <a:srgbClr val="007E39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r>
                        <a:rPr lang="en-US" altLang="zh-TW" sz="1800" b="1" kern="1200" baseline="0" dirty="0" smtClean="0">
                          <a:solidFill>
                            <a:srgbClr val="007E39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(</a:t>
                      </a:r>
                      <a:r>
                        <a:rPr lang="zh-TW" altLang="en-US" sz="1800" b="1" kern="1200" baseline="0" dirty="0" smtClean="0">
                          <a:solidFill>
                            <a:srgbClr val="007E39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偵防率低</a:t>
                      </a:r>
                      <a:r>
                        <a:rPr lang="en-US" altLang="zh-TW" sz="1800" b="1" kern="1200" baseline="0" dirty="0" smtClean="0">
                          <a:solidFill>
                            <a:srgbClr val="007E39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)</a:t>
                      </a:r>
                      <a:endParaRPr lang="zh-TW" altLang="en-US" sz="1800" b="1" kern="1200" baseline="0" dirty="0">
                        <a:solidFill>
                          <a:srgbClr val="007E39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網頁防火牆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r>
                        <a:rPr lang="en-US" altLang="zh-TW" sz="1800" b="1" kern="1200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(</a:t>
                      </a:r>
                      <a:r>
                        <a:rPr lang="zh-TW" altLang="en-US" sz="1800" b="1" kern="1200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偵防率高</a:t>
                      </a:r>
                      <a:r>
                        <a:rPr lang="en-US" altLang="zh-TW" sz="1800" b="1" kern="1200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)</a:t>
                      </a:r>
                      <a:endParaRPr lang="zh-TW" altLang="en-US" sz="1800" b="1" kern="1200" baseline="0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B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997146"/>
                  </a:ext>
                </a:extLst>
              </a:tr>
              <a:tr h="352874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solidFill>
                            <a:srgbClr val="007E39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無</a:t>
                      </a:r>
                      <a:endParaRPr lang="zh-TW" altLang="en-US" sz="1800" b="1" kern="1200" baseline="0" dirty="0">
                        <a:solidFill>
                          <a:srgbClr val="007E39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流量側錄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endParaRPr lang="zh-TW" altLang="en-US" sz="1800" b="1" kern="1200" baseline="0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874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solidFill>
                            <a:srgbClr val="007E39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無</a:t>
                      </a:r>
                      <a:endParaRPr lang="zh-TW" altLang="en-US" sz="1800" b="1" kern="1200" baseline="0" dirty="0">
                        <a:solidFill>
                          <a:srgbClr val="007E39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誘捕系統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endParaRPr lang="zh-TW" altLang="en-US" sz="1800" b="1" kern="1200" baseline="0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B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874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solidFill>
                            <a:srgbClr val="007E39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無</a:t>
                      </a:r>
                      <a:endParaRPr lang="zh-TW" altLang="en-US" sz="1800" b="1" kern="1200" baseline="0" dirty="0">
                        <a:solidFill>
                          <a:srgbClr val="007E39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資產安控軟體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r>
                        <a:rPr lang="en-US" altLang="zh-TW" sz="1800" b="1" kern="1200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(ACA)</a:t>
                      </a:r>
                      <a:endParaRPr lang="zh-TW" altLang="en-US" sz="1800" b="1" kern="1200" baseline="0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167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TSOM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zh-TW" sz="1800" b="1" kern="1200" spc="-3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資安事件管理平台</a:t>
                      </a:r>
                      <a:endParaRPr lang="zh-TW" altLang="en-US" sz="1800" b="1" kern="1200" spc="-3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baseline="0" dirty="0" err="1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ArcSight</a:t>
                      </a:r>
                      <a:endParaRPr lang="en-US" altLang="zh-TW" sz="1800" b="1" kern="1200" baseline="0" dirty="0" smtClean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(</a:t>
                      </a:r>
                      <a:r>
                        <a:rPr lang="zh-TW" altLang="en-US" sz="1800" b="1" kern="1200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可收容異質設備</a:t>
                      </a:r>
                      <a:r>
                        <a:rPr lang="en-US" altLang="zh-TW" sz="1800" b="1" kern="1200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)</a:t>
                      </a:r>
                      <a:endParaRPr lang="zh-TW" altLang="en-US" sz="1800" b="1" kern="1200" baseline="0" dirty="0" smtClean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B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874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無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偵測未知型威脅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81195"/>
                  </a:ext>
                </a:extLst>
              </a:tr>
              <a:tr h="35287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人員手動調整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規則調整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規則自動建議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B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022">
                <a:tc>
                  <a:txBody>
                    <a:bodyPr/>
                    <a:lstStyle/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人工建置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情資交流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批次匯入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022">
                <a:tc>
                  <a:txBody>
                    <a:bodyPr/>
                    <a:lstStyle/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靜態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情態牆顯示方式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動態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B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63821"/>
                  </a:ext>
                </a:extLst>
              </a:tr>
              <a:tr h="352874">
                <a:tc>
                  <a:txBody>
                    <a:bodyPr/>
                    <a:lstStyle/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人工切換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備援機制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自動切換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150220"/>
                  </a:ext>
                </a:extLst>
              </a:tr>
              <a:tr h="352874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無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數位鑑識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B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890391"/>
                  </a:ext>
                </a:extLst>
              </a:tr>
            </a:tbl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386535" y="268787"/>
            <a:ext cx="8641654" cy="802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400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  <a:lvl2pPr algn="ctr" eaLnBrk="0" hangingPunct="0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eaLnBrk="0" hangingPunct="0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eaLnBrk="0" hangingPunct="0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eaLnBrk="0" hangingPunct="0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46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292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437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583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zh-TW" altLang="en-US" sz="3600" dirty="0" smtClean="0">
                <a:solidFill>
                  <a:schemeClr val="tx1"/>
                </a:solidFill>
              </a:rPr>
              <a:t>永安、永域系統比較項目一覽表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769424" y="1628800"/>
            <a:ext cx="7875876" cy="2628000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4000" b="1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206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35633" y="1052736"/>
            <a:ext cx="8551167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lvl="0" algn="just">
              <a:lnSpc>
                <a:spcPts val="48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●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主動偵測未知型態威脅</a:t>
            </a:r>
            <a:endParaRPr lang="en-US" altLang="zh-TW" sz="3600" b="0" u="none" dirty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  <a:p>
            <a:pPr marL="452438" eaLnBrk="1" fontAlgn="ctr" hangingPunct="1">
              <a:lnSpc>
                <a:spcPts val="48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以巨量資料分析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系統偵測未知型攻擊之潛在威脅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。</a:t>
            </a:r>
            <a:endParaRPr lang="en-US" altLang="zh-TW" sz="3600" b="0" u="none" dirty="0" smtClean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  <a:p>
            <a:pPr eaLnBrk="1" fontAlgn="ctr" hangingPunct="1">
              <a:lnSpc>
                <a:spcPts val="48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●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自動產出規則建議</a:t>
            </a:r>
            <a:endParaRPr lang="en-US" altLang="zh-TW" sz="3600" b="0" u="none" dirty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  <a:p>
            <a:pPr marL="452438" fontAlgn="ctr">
              <a:lnSpc>
                <a:spcPts val="48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永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安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系統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須以人工方式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比對事件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，手動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調整閥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值與規則，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永域系統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則以機器學習方式自動產生規則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建議，能持續提升系統偵獲的準確度。</a:t>
            </a:r>
            <a:endParaRPr lang="zh-TW" altLang="en-US" sz="3600" b="0" u="none" dirty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36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 altLang="zh-TW">
              <a:solidFill>
                <a:srgbClr val="000000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811305"/>
              </p:ext>
            </p:extLst>
          </p:nvPr>
        </p:nvGraphicFramePr>
        <p:xfrm>
          <a:off x="683568" y="1268760"/>
          <a:ext cx="7878918" cy="519343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26306">
                  <a:extLst>
                    <a:ext uri="{9D8B030D-6E8A-4147-A177-3AD203B41FA5}">
                      <a16:colId xmlns:a16="http://schemas.microsoft.com/office/drawing/2014/main" val="1309308823"/>
                    </a:ext>
                  </a:extLst>
                </a:gridCol>
                <a:gridCol w="2626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63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584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2000" baseline="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永安系統</a:t>
                      </a:r>
                      <a:endParaRPr lang="zh-TW" altLang="en-US" sz="2000" b="0" baseline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2000" baseline="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比較項目</a:t>
                      </a:r>
                      <a:endParaRPr lang="zh-TW" altLang="en-US" sz="2000" b="0" baseline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T="34290" marB="3429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2000" baseline="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永域系統</a:t>
                      </a:r>
                      <a:endParaRPr lang="zh-TW" altLang="en-US" sz="2000" b="0" baseline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T="34290" marB="34290" anchor="ctr">
                    <a:solidFill>
                      <a:srgbClr val="00E0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846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IDS(</a:t>
                      </a: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僅偵測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)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入侵偵測防禦系統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IPS(</a:t>
                      </a: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具主動阻擋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)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207487"/>
                  </a:ext>
                </a:extLst>
              </a:tr>
              <a:tr h="467680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(</a:t>
                      </a: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偵防率低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)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網頁防火牆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(</a:t>
                      </a: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偵防率高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)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B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997146"/>
                  </a:ext>
                </a:extLst>
              </a:tr>
              <a:tr h="352874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無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流量側錄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874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無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誘捕系統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B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874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無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資產安控軟體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(ACA)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167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TSOM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zh-TW" sz="1800" b="1" kern="1200" spc="-3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資安事件管理平台</a:t>
                      </a:r>
                      <a:endParaRPr lang="zh-TW" altLang="en-US" sz="1800" b="1" kern="1200" spc="-3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marR="0" indent="0" algn="ctr" defTabSz="914292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baseline="0" dirty="0" err="1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ArcSight</a:t>
                      </a:r>
                      <a:endParaRPr lang="en-US" altLang="zh-TW" sz="1800" kern="1200" baseline="0" dirty="0" smtClean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  <a:p>
                      <a:pPr marL="0" marR="0" indent="0" algn="ctr" defTabSz="914292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(</a:t>
                      </a: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可收容異質設備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)</a:t>
                      </a:r>
                      <a:endParaRPr lang="zh-TW" altLang="en-US" sz="1800" kern="1200" baseline="0" dirty="0" smtClean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B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874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solidFill>
                            <a:srgbClr val="007E39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無</a:t>
                      </a:r>
                      <a:endParaRPr lang="zh-TW" altLang="en-US" sz="1800" b="1" kern="1200" baseline="0" dirty="0">
                        <a:solidFill>
                          <a:srgbClr val="007E39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偵測未知型威脅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endParaRPr lang="zh-TW" altLang="en-US" sz="1800" b="1" kern="1200" baseline="0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81195"/>
                  </a:ext>
                </a:extLst>
              </a:tr>
              <a:tr h="35287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solidFill>
                            <a:srgbClr val="007E39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人員手動調整</a:t>
                      </a:r>
                      <a:endParaRPr lang="zh-TW" altLang="en-US" sz="1800" b="1" kern="1200" baseline="0" dirty="0">
                        <a:solidFill>
                          <a:srgbClr val="007E39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規則調整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規則自動建議</a:t>
                      </a:r>
                      <a:endParaRPr lang="zh-TW" altLang="en-US" sz="1800" b="1" kern="1200" baseline="0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B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022">
                <a:tc>
                  <a:txBody>
                    <a:bodyPr/>
                    <a:lstStyle/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人工建置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情資交流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批次匯入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022">
                <a:tc>
                  <a:txBody>
                    <a:bodyPr/>
                    <a:lstStyle/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靜態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情態牆顯示方式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動態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B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63821"/>
                  </a:ext>
                </a:extLst>
              </a:tr>
              <a:tr h="352874">
                <a:tc>
                  <a:txBody>
                    <a:bodyPr/>
                    <a:lstStyle/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人工切換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備援機制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自動切換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150220"/>
                  </a:ext>
                </a:extLst>
              </a:tr>
              <a:tr h="352874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無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數位鑑識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B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890391"/>
                  </a:ext>
                </a:extLst>
              </a:tr>
            </a:tbl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386535" y="268787"/>
            <a:ext cx="8641654" cy="802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400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  <a:lvl2pPr algn="ctr" eaLnBrk="0" hangingPunct="0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eaLnBrk="0" hangingPunct="0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eaLnBrk="0" hangingPunct="0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eaLnBrk="0" hangingPunct="0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46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292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437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583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zh-TW" altLang="en-US" sz="3600" dirty="0" smtClean="0">
                <a:solidFill>
                  <a:schemeClr val="tx1"/>
                </a:solidFill>
              </a:rPr>
              <a:t>永安、永域系統比較項目一覽表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686611" y="4276414"/>
            <a:ext cx="7875876" cy="756000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4000" b="1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190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38246" y="1089164"/>
            <a:ext cx="8551167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lvl="0" algn="just">
              <a:lnSpc>
                <a:spcPts val="48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●自動導入情資</a:t>
            </a:r>
            <a:endParaRPr lang="en-US" altLang="zh-TW" sz="3600" b="0" u="none" dirty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  <a:p>
            <a:pPr marL="452438" eaLnBrk="1" fontAlgn="ctr" hangingPunct="1">
              <a:lnSpc>
                <a:spcPts val="4800"/>
              </a:lnSpc>
            </a:pP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相對於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永安系統僅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能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以增加黑名單方式阻擋惡意來源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永域系統能自動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導入最新情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資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將駭客各階段行為模式加入資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安監控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平台之資料庫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。</a:t>
            </a:r>
            <a:endParaRPr lang="en-US" altLang="zh-TW" sz="3600" b="0" u="none" dirty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  <a:p>
            <a:pPr eaLnBrk="1" fontAlgn="ctr" hangingPunct="1">
              <a:lnSpc>
                <a:spcPts val="48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●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動態情態牆</a:t>
            </a:r>
            <a:endParaRPr lang="en-US" altLang="zh-TW" sz="3600" b="0" u="none" dirty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  <a:p>
            <a:pPr marL="452438" fontAlgn="ctr">
              <a:lnSpc>
                <a:spcPts val="48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永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安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系統僅以表列方式呈現資安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事件，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永域情態牆則以動態畫面呈現受駭狀況，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讓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監控者能快速掌握當前狀況</a:t>
            </a:r>
            <a:r>
              <a:rPr lang="zh-TW" altLang="en-US" sz="3600" b="0" u="none" dirty="0" smtClean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。</a:t>
            </a:r>
            <a:endParaRPr lang="zh-TW" altLang="en-US" sz="3600" b="0" u="none" dirty="0">
              <a:solidFill>
                <a:schemeClr val="bg1"/>
              </a:solidFill>
              <a:latin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8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 altLang="zh-TW">
              <a:solidFill>
                <a:srgbClr val="000000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495181"/>
              </p:ext>
            </p:extLst>
          </p:nvPr>
        </p:nvGraphicFramePr>
        <p:xfrm>
          <a:off x="683568" y="1196752"/>
          <a:ext cx="7878918" cy="519343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26306">
                  <a:extLst>
                    <a:ext uri="{9D8B030D-6E8A-4147-A177-3AD203B41FA5}">
                      <a16:colId xmlns:a16="http://schemas.microsoft.com/office/drawing/2014/main" val="1309308823"/>
                    </a:ext>
                  </a:extLst>
                </a:gridCol>
                <a:gridCol w="2626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63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584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2000" baseline="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永安系統</a:t>
                      </a:r>
                      <a:endParaRPr lang="zh-TW" altLang="en-US" sz="2000" b="0" baseline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2000" baseline="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比較項目</a:t>
                      </a:r>
                      <a:endParaRPr lang="zh-TW" altLang="en-US" sz="2000" b="0" baseline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T="34290" marB="3429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2000" baseline="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永域系統</a:t>
                      </a:r>
                      <a:endParaRPr lang="zh-TW" altLang="en-US" sz="2000" b="0" baseline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T="34290" marB="34290" anchor="ctr">
                    <a:solidFill>
                      <a:srgbClr val="00E0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846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IDS(</a:t>
                      </a: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僅偵測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)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入侵偵測防禦系統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IPS(</a:t>
                      </a: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具主動阻擋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)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207487"/>
                  </a:ext>
                </a:extLst>
              </a:tr>
              <a:tr h="467680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(</a:t>
                      </a: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偵防率低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)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網頁防火牆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(</a:t>
                      </a: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偵防率高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)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B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997146"/>
                  </a:ext>
                </a:extLst>
              </a:tr>
              <a:tr h="352874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無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流量側錄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874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無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誘捕系統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B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874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無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資產安控軟體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(ACA)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167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TSOM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zh-TW" sz="1800" b="1" kern="1200" spc="-3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資安事件管理平台</a:t>
                      </a:r>
                      <a:endParaRPr lang="zh-TW" altLang="en-US" sz="1800" b="1" kern="1200" spc="-3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marR="0" indent="0" algn="ctr" defTabSz="914292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baseline="0" dirty="0" err="1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ArcSight</a:t>
                      </a:r>
                      <a:endParaRPr lang="en-US" altLang="zh-TW" sz="1800" kern="1200" baseline="0" dirty="0" smtClean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  <a:p>
                      <a:pPr marL="0" marR="0" indent="0" algn="ctr" defTabSz="914292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(</a:t>
                      </a: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可收容異質設備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)</a:t>
                      </a:r>
                      <a:endParaRPr lang="zh-TW" altLang="en-US" sz="1800" kern="1200" baseline="0" dirty="0" smtClean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B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874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無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偵測未知型威脅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marR="0" indent="0" algn="ctr" defTabSz="914292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81195"/>
                  </a:ext>
                </a:extLst>
              </a:tr>
              <a:tr h="352874">
                <a:tc>
                  <a:txBody>
                    <a:bodyPr/>
                    <a:lstStyle/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人員手動調整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規則調整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92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規則自動建議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B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02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solidFill>
                            <a:srgbClr val="007E39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人工建置</a:t>
                      </a:r>
                      <a:endParaRPr lang="zh-TW" altLang="en-US" sz="1800" b="1" kern="1200" baseline="0" dirty="0">
                        <a:solidFill>
                          <a:srgbClr val="007E39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情資交流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批次匯入</a:t>
                      </a:r>
                      <a:endParaRPr lang="zh-TW" altLang="en-US" sz="1800" b="1" kern="1200" baseline="0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02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solidFill>
                            <a:srgbClr val="007E39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靜態</a:t>
                      </a:r>
                      <a:endParaRPr lang="zh-TW" altLang="en-US" sz="1800" b="1" kern="1200" baseline="0" dirty="0">
                        <a:solidFill>
                          <a:srgbClr val="007E39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情態牆顯示方式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動態</a:t>
                      </a:r>
                      <a:endParaRPr lang="zh-TW" altLang="en-US" sz="1800" b="1" kern="1200" baseline="0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B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63821"/>
                  </a:ext>
                </a:extLst>
              </a:tr>
              <a:tr h="352874">
                <a:tc>
                  <a:txBody>
                    <a:bodyPr/>
                    <a:lstStyle/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人工切換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備援機制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自動切換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150220"/>
                  </a:ext>
                </a:extLst>
              </a:tr>
              <a:tr h="352874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無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數位鑑識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B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890391"/>
                  </a:ext>
                </a:extLst>
              </a:tr>
            </a:tbl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386535" y="268787"/>
            <a:ext cx="8641654" cy="802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400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  <a:lvl2pPr algn="ctr" eaLnBrk="0" hangingPunct="0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eaLnBrk="0" hangingPunct="0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eaLnBrk="0" hangingPunct="0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eaLnBrk="0" hangingPunct="0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46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292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437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583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zh-TW" altLang="en-US" sz="3600" dirty="0" smtClean="0">
                <a:solidFill>
                  <a:schemeClr val="tx1"/>
                </a:solidFill>
              </a:rPr>
              <a:t>永安、永域系統比較項目一覽表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686611" y="4914115"/>
            <a:ext cx="7875876" cy="756000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4000" b="1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335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35633" y="1089164"/>
            <a:ext cx="8551167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lvl="0" algn="just">
              <a:lnSpc>
                <a:spcPts val="48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●自動切換備援系統</a:t>
            </a:r>
            <a:endParaRPr lang="en-US" altLang="zh-TW" sz="3600" b="0" u="none" dirty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  <a:p>
            <a:pPr marL="452438" eaLnBrk="1" fontAlgn="ctr" hangingPunct="1">
              <a:lnSpc>
                <a:spcPts val="4800"/>
              </a:lnSpc>
            </a:pP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永安系統需以人工方式切換備援系統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無法應付突發狀況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，永域系統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採自動備援機制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可確保資安事件收容不遺漏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。</a:t>
            </a:r>
            <a:endParaRPr lang="en-US" altLang="zh-TW" sz="3600" b="0" u="none" dirty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  <a:p>
            <a:pPr eaLnBrk="1" fontAlgn="ctr" hangingPunct="1">
              <a:lnSpc>
                <a:spcPts val="48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●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數位鑑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識</a:t>
            </a:r>
            <a:endParaRPr lang="en-US" altLang="zh-TW" sz="3600" b="0" u="none" dirty="0" smtClean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  <a:p>
            <a:pPr marL="452438" fontAlgn="ctr">
              <a:lnSpc>
                <a:spcPts val="48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相比於永安系統僅能以資安設備作為違規佐證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以通過</a:t>
            </a:r>
            <a:r>
              <a:rPr lang="en-US" altLang="zh-TW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TAF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認證的鑑識實驗室取證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資安防護中心所完成之資安事件調查報告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將更具有法律效力。</a:t>
            </a:r>
            <a:endParaRPr lang="zh-TW" altLang="en-US" sz="3600" b="0" u="none" dirty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3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 altLang="zh-TW">
              <a:solidFill>
                <a:srgbClr val="000000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45673"/>
              </p:ext>
            </p:extLst>
          </p:nvPr>
        </p:nvGraphicFramePr>
        <p:xfrm>
          <a:off x="781531" y="1196752"/>
          <a:ext cx="7878918" cy="519343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26306">
                  <a:extLst>
                    <a:ext uri="{9D8B030D-6E8A-4147-A177-3AD203B41FA5}">
                      <a16:colId xmlns:a16="http://schemas.microsoft.com/office/drawing/2014/main" val="1309308823"/>
                    </a:ext>
                  </a:extLst>
                </a:gridCol>
                <a:gridCol w="2626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63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584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2000" baseline="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永安系統</a:t>
                      </a:r>
                      <a:endParaRPr lang="zh-TW" altLang="en-US" sz="2000" b="0" baseline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2000" baseline="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比較項目</a:t>
                      </a:r>
                      <a:endParaRPr lang="zh-TW" altLang="en-US" sz="2000" b="0" baseline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T="34290" marB="3429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2000" baseline="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永域系統</a:t>
                      </a:r>
                      <a:endParaRPr lang="zh-TW" altLang="en-US" sz="2000" b="0" baseline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T="34290" marB="34290" anchor="ctr">
                    <a:solidFill>
                      <a:srgbClr val="00E0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846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IDS(</a:t>
                      </a: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僅偵測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)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入侵偵測防禦系統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IPS(</a:t>
                      </a: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具主動阻擋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)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207487"/>
                  </a:ext>
                </a:extLst>
              </a:tr>
              <a:tr h="467680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(</a:t>
                      </a: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偵防率低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)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網頁防火牆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(</a:t>
                      </a: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偵防率高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)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B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997146"/>
                  </a:ext>
                </a:extLst>
              </a:tr>
              <a:tr h="352874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無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流量側錄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874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無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誘捕系統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B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874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無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資產安控軟體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(ACA)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167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TSOM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zh-TW" sz="1800" b="1" kern="1200" spc="-3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資安事件管理平台</a:t>
                      </a:r>
                      <a:endParaRPr lang="zh-TW" altLang="en-US" sz="1800" b="1" kern="1200" spc="-3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marR="0" indent="0" algn="ctr" defTabSz="914292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baseline="0" dirty="0" err="1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ArcSight</a:t>
                      </a:r>
                      <a:endParaRPr lang="en-US" altLang="zh-TW" sz="1800" kern="1200" baseline="0" dirty="0" smtClean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  <a:p>
                      <a:pPr marL="0" marR="0" indent="0" algn="ctr" defTabSz="914292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(</a:t>
                      </a: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可收容異質設備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)</a:t>
                      </a:r>
                      <a:endParaRPr lang="zh-TW" altLang="en-US" sz="1800" kern="1200" baseline="0" dirty="0" smtClean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B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874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無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偵測未知型威脅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marR="0" indent="0" algn="ctr" defTabSz="914292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81195"/>
                  </a:ext>
                </a:extLst>
              </a:tr>
              <a:tr h="352874">
                <a:tc>
                  <a:txBody>
                    <a:bodyPr/>
                    <a:lstStyle/>
                    <a:p>
                      <a:pPr marL="0" algn="ctr" defTabSz="914292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人員手動調整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規則調整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92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規則自動建議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B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02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人工建置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情資交流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批次匯入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02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靜態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情態牆顯示方式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動態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B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63821"/>
                  </a:ext>
                </a:extLst>
              </a:tr>
              <a:tr h="35287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solidFill>
                            <a:srgbClr val="007E39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人工切換</a:t>
                      </a:r>
                      <a:endParaRPr lang="zh-TW" altLang="en-US" sz="1800" b="1" kern="1200" baseline="0" dirty="0">
                        <a:solidFill>
                          <a:srgbClr val="007E39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備援機制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BEC2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自動切換</a:t>
                      </a:r>
                      <a:endParaRPr lang="zh-TW" altLang="en-US" sz="1800" b="1" kern="1200" baseline="0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150220"/>
                  </a:ext>
                </a:extLst>
              </a:tr>
              <a:tr h="352874"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solidFill>
                            <a:srgbClr val="007E39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無</a:t>
                      </a:r>
                      <a:endParaRPr lang="zh-TW" altLang="en-US" sz="1800" b="1" kern="1200" baseline="0" dirty="0">
                        <a:solidFill>
                          <a:srgbClr val="007E39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800" b="1" kern="1200" baseline="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數位鑑識</a:t>
                      </a:r>
                      <a:endParaRPr lang="zh-TW" altLang="en-US" sz="1800" b="1" kern="1200" baseline="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FFFF9B"/>
                    </a:solidFill>
                  </a:tcPr>
                </a:tc>
                <a:tc>
                  <a:txBody>
                    <a:bodyPr/>
                    <a:lstStyle>
                      <a:lvl1pPr marL="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1pPr>
                      <a:lvl2pPr marL="45714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2pPr>
                      <a:lvl3pPr marL="914292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3pPr>
                      <a:lvl4pPr marL="1371437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4pPr>
                      <a:lvl5pPr marL="1828583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5pPr>
                      <a:lvl6pPr marL="2285729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6pPr>
                      <a:lvl7pPr marL="2742875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7pPr>
                      <a:lvl8pPr marL="3200020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8pPr>
                      <a:lvl9pPr marL="3657166" algn="l" defTabSz="91429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  <a:ea typeface="標楷體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baseline="0" dirty="0" smtClean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有</a:t>
                      </a:r>
                      <a:endParaRPr lang="zh-TW" altLang="en-US" sz="1800" b="1" kern="1200" baseline="0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T="34290" marB="34290" anchor="ctr">
                    <a:solidFill>
                      <a:srgbClr val="BDF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890391"/>
                  </a:ext>
                </a:extLst>
              </a:tr>
            </a:tbl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386535" y="268787"/>
            <a:ext cx="8641654" cy="802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400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  <a:lvl2pPr algn="ctr" eaLnBrk="0" hangingPunct="0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eaLnBrk="0" hangingPunct="0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eaLnBrk="0" hangingPunct="0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eaLnBrk="0" hangingPunct="0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46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292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437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583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zh-TW" altLang="en-US" sz="3600" dirty="0" smtClean="0">
                <a:solidFill>
                  <a:schemeClr val="tx1"/>
                </a:solidFill>
              </a:rPr>
              <a:t>永安、永域系統比較項目一覽表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784574" y="5654294"/>
            <a:ext cx="7875876" cy="756000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4000" b="1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614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55586" y="1019337"/>
            <a:ext cx="8461375" cy="5863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just" eaLnBrk="1">
              <a:lnSpc>
                <a:spcPts val="5000"/>
              </a:lnSpc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●縱深防禦架構</a:t>
            </a:r>
            <a:endParaRPr lang="en-US" altLang="zh-TW" sz="3600" b="0" u="none" dirty="0" smtClean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  <a:p>
            <a:pPr marL="452438" algn="just" eaLnBrk="1">
              <a:lnSpc>
                <a:spcPts val="5000"/>
              </a:lnSpc>
              <a:tabLst>
                <a:tab pos="7623175" algn="l"/>
              </a:tabLst>
            </a:pP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永域專案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採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資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安縱深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防禦概念，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面對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多種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惡意來源可藉由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不同層次屬性之資安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防護設備收集警訊、日誌及流量等資料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，並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利用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大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數據分析與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機器學習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深入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關聯惡意行為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以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快速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挖掘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未知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威脅，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並導入外部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資安聯防機構所提供之情資，擴大防禦深度、廣度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及精準度，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提升整體防護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能量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。</a:t>
            </a:r>
            <a:endParaRPr lang="en-US" altLang="zh-TW" sz="3600" b="0" u="none" dirty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99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467544" y="2780928"/>
            <a:ext cx="853244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marL="627063" indent="-627063" algn="ctr"/>
            <a:r>
              <a:rPr kumimoji="0" lang="zh-TW" altLang="en-US" sz="5400" b="0" u="none" dirty="0" smtClean="0">
                <a:solidFill>
                  <a:schemeClr val="tx1"/>
                </a:solidFill>
                <a:latin typeface="Arial"/>
                <a:cs typeface="Arial" panose="020B0604020202020204" pitchFamily="34" charset="0"/>
              </a:rPr>
              <a:t>任管中心職掌</a:t>
            </a:r>
            <a:endParaRPr lang="en-US" altLang="zh-TW" sz="5400" b="0" u="none" dirty="0">
              <a:solidFill>
                <a:schemeClr val="tx1"/>
              </a:solidFill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62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35633" y="260648"/>
            <a:ext cx="8551167" cy="5734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lvl="0" algn="just">
              <a:lnSpc>
                <a:spcPts val="5500"/>
              </a:lnSpc>
            </a:pPr>
            <a:r>
              <a:rPr lang="zh-TW" altLang="en-US" sz="360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 </a:t>
            </a:r>
            <a:r>
              <a:rPr lang="zh-TW" altLang="en-US" sz="360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 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總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資安防護管理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中心</a:t>
            </a:r>
            <a:endParaRPr lang="en-US" altLang="zh-TW" sz="3600" b="0" u="none" dirty="0" smtClean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  <a:p>
            <a:pPr marL="452438" algn="just">
              <a:lnSpc>
                <a:spcPts val="5500"/>
              </a:lnSpc>
            </a:pP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管理中心設立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席位有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資安官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、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監控士與分析士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永安轉永冠系統後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除監控營區防護點</a:t>
            </a:r>
            <a:r>
              <a:rPr lang="en-US" altLang="zh-TW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IPS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、</a:t>
            </a:r>
            <a:r>
              <a:rPr lang="en-US" altLang="zh-TW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WAF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外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將新增 </a:t>
            </a:r>
            <a:r>
              <a:rPr lang="en-US" altLang="zh-TW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BDSA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、</a:t>
            </a:r>
            <a:r>
              <a:rPr lang="en-US" altLang="zh-TW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ACA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、</a:t>
            </a:r>
            <a:r>
              <a:rPr lang="en-US" altLang="zh-TW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CONN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、</a:t>
            </a:r>
            <a:r>
              <a:rPr lang="en-US" altLang="zh-TW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FLOW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及</a:t>
            </a:r>
            <a:r>
              <a:rPr lang="en-US" altLang="zh-TW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honeypot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告警處置及設備維管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資安防護關鍵仍在資安監控平台關聯規則建立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當事件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發生時可產生告警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提供監控士第一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時間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掌握</a:t>
            </a:r>
            <a:r>
              <a:rPr lang="zh-TW" altLang="en-US" sz="3600" b="0" u="none" dirty="0">
                <a:solidFill>
                  <a:schemeClr val="bg1"/>
                </a:solidFill>
                <a:latin typeface="標楷體" pitchFamily="65" charset="-120"/>
                <a:cs typeface="Times New Roman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36964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en-US" altLang="zh-TW">
              <a:solidFill>
                <a:srgbClr val="000000"/>
              </a:solidFill>
            </a:endParaRPr>
          </a:p>
        </p:txBody>
      </p:sp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85721208"/>
              </p:ext>
            </p:extLst>
          </p:nvPr>
        </p:nvGraphicFramePr>
        <p:xfrm>
          <a:off x="497180" y="1223755"/>
          <a:ext cx="8240339" cy="5069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296522" y="291043"/>
            <a:ext cx="8641654" cy="802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400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  <a:lvl2pPr algn="ctr" eaLnBrk="0" hangingPunct="0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eaLnBrk="0" hangingPunct="0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eaLnBrk="0" hangingPunct="0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eaLnBrk="0" hangingPunct="0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46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292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437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583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zh-TW" altLang="en-US" sz="3600" dirty="0">
                <a:solidFill>
                  <a:schemeClr val="tx1"/>
                </a:solidFill>
              </a:rPr>
              <a:t>總資安防護管理</a:t>
            </a:r>
            <a:r>
              <a:rPr lang="zh-TW" altLang="en-US" sz="3600" dirty="0" smtClean="0">
                <a:solidFill>
                  <a:schemeClr val="tx1"/>
                </a:solidFill>
              </a:rPr>
              <a:t>中心任務規劃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771800" y="5184195"/>
            <a:ext cx="1593315" cy="1035115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 w="76200">
            <a:solidFill>
              <a:srgbClr val="007E39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-2072"/>
              <a:lumOff val="13457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圓角矩形 5"/>
          <p:cNvSpPr/>
          <p:nvPr/>
        </p:nvSpPr>
        <p:spPr>
          <a:xfrm>
            <a:off x="4852110" y="5151144"/>
            <a:ext cx="1593315" cy="1035115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 w="76200">
            <a:solidFill>
              <a:srgbClr val="FF006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-2072"/>
              <a:lumOff val="13457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圓角矩形 6"/>
          <p:cNvSpPr/>
          <p:nvPr/>
        </p:nvSpPr>
        <p:spPr>
          <a:xfrm>
            <a:off x="6895501" y="5129110"/>
            <a:ext cx="1593315" cy="1035115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 w="76200">
            <a:solidFill>
              <a:srgbClr val="6699F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-2072"/>
              <a:lumOff val="13457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" name="群組 7"/>
          <p:cNvGrpSpPr/>
          <p:nvPr/>
        </p:nvGrpSpPr>
        <p:grpSpPr>
          <a:xfrm>
            <a:off x="1955772" y="1668568"/>
            <a:ext cx="6508420" cy="838298"/>
            <a:chOff x="1999840" y="1690602"/>
            <a:chExt cx="6508420" cy="838298"/>
          </a:xfrm>
        </p:grpSpPr>
        <p:sp>
          <p:nvSpPr>
            <p:cNvPr id="9" name="圓角矩形 8"/>
            <p:cNvSpPr/>
            <p:nvPr/>
          </p:nvSpPr>
          <p:spPr>
            <a:xfrm>
              <a:off x="1999840" y="1690602"/>
              <a:ext cx="900100" cy="838298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50000"/>
                <a:hueOff val="0"/>
                <a:satOff val="-2072"/>
                <a:lumOff val="13457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圓角矩形 9"/>
            <p:cNvSpPr/>
            <p:nvPr/>
          </p:nvSpPr>
          <p:spPr>
            <a:xfrm>
              <a:off x="3165486" y="1690602"/>
              <a:ext cx="900100" cy="838298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50000"/>
                <a:hueOff val="0"/>
                <a:satOff val="-2072"/>
                <a:lumOff val="13457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圓角矩形 10"/>
            <p:cNvSpPr/>
            <p:nvPr/>
          </p:nvSpPr>
          <p:spPr>
            <a:xfrm>
              <a:off x="7608160" y="1690602"/>
              <a:ext cx="900100" cy="838298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50000"/>
                <a:hueOff val="0"/>
                <a:satOff val="-2072"/>
                <a:lumOff val="13457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圓角矩形 11"/>
            <p:cNvSpPr/>
            <p:nvPr/>
          </p:nvSpPr>
          <p:spPr>
            <a:xfrm>
              <a:off x="4287049" y="1690602"/>
              <a:ext cx="900100" cy="838298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50000"/>
                <a:hueOff val="0"/>
                <a:satOff val="-2072"/>
                <a:lumOff val="13457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圓角矩形 12"/>
            <p:cNvSpPr/>
            <p:nvPr/>
          </p:nvSpPr>
          <p:spPr>
            <a:xfrm>
              <a:off x="5390336" y="1690602"/>
              <a:ext cx="900100" cy="838298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50000"/>
                <a:hueOff val="0"/>
                <a:satOff val="-2072"/>
                <a:lumOff val="13457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圓角矩形 13"/>
            <p:cNvSpPr/>
            <p:nvPr/>
          </p:nvSpPr>
          <p:spPr>
            <a:xfrm>
              <a:off x="6507215" y="1690602"/>
              <a:ext cx="900100" cy="838298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50000"/>
                <a:hueOff val="0"/>
                <a:satOff val="-2072"/>
                <a:lumOff val="13457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5" name="圓角矩形 14"/>
          <p:cNvSpPr/>
          <p:nvPr/>
        </p:nvSpPr>
        <p:spPr>
          <a:xfrm>
            <a:off x="5293144" y="3542919"/>
            <a:ext cx="900100" cy="838298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 w="76200"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-2072"/>
              <a:lumOff val="13457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圓角矩形 15"/>
          <p:cNvSpPr/>
          <p:nvPr/>
        </p:nvSpPr>
        <p:spPr bwMode="auto">
          <a:xfrm>
            <a:off x="2430943" y="2879092"/>
            <a:ext cx="4239493" cy="495055"/>
          </a:xfrm>
          <a:prstGeom prst="roundRect">
            <a:avLst/>
          </a:prstGeom>
          <a:solidFill>
            <a:srgbClr val="FF0066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TW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標楷體" pitchFamily="65" charset="-120"/>
              </a:rPr>
              <a:t>永安系統</a:t>
            </a:r>
            <a:endParaRPr lang="zh-TW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標楷體" pitchFamily="65" charset="-120"/>
            </a:endParaRPr>
          </a:p>
        </p:txBody>
      </p:sp>
      <p:sp>
        <p:nvSpPr>
          <p:cNvPr id="17" name="圓角矩形 16"/>
          <p:cNvSpPr/>
          <p:nvPr/>
        </p:nvSpPr>
        <p:spPr bwMode="auto">
          <a:xfrm>
            <a:off x="2405822" y="1048814"/>
            <a:ext cx="4239493" cy="495055"/>
          </a:xfrm>
          <a:prstGeom prst="roundRect">
            <a:avLst/>
          </a:prstGeom>
          <a:solidFill>
            <a:srgbClr val="0070C0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TW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標楷體" pitchFamily="65" charset="-120"/>
              </a:rPr>
              <a:t>永域系統</a:t>
            </a:r>
            <a:endParaRPr kumimoji="1" lang="zh-TW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標楷體" pitchFamily="65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920321" y="369568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0" dirty="0" smtClean="0">
                <a:solidFill>
                  <a:schemeClr val="tx1"/>
                </a:solidFill>
                <a:cs typeface="Times New Roman" pitchFamily="18" charset="0"/>
              </a:rPr>
              <a:t>IDS</a:t>
            </a:r>
            <a:endParaRPr lang="zh-TW" altLang="en-US" sz="3200" dirty="0">
              <a:solidFill>
                <a:schemeClr val="tx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249076" y="369326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0" dirty="0" smtClean="0">
                <a:solidFill>
                  <a:schemeClr val="tx1"/>
                </a:solidFill>
                <a:cs typeface="Times New Roman" pitchFamily="18" charset="0"/>
              </a:rPr>
              <a:t>CWAF</a:t>
            </a:r>
            <a:endParaRPr lang="zh-TW" altLang="en-US" sz="3200" dirty="0">
              <a:solidFill>
                <a:schemeClr val="tx1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26367" y="1795329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0" dirty="0" smtClean="0">
                <a:solidFill>
                  <a:schemeClr val="tx1"/>
                </a:solidFill>
                <a:cs typeface="Times New Roman" pitchFamily="18" charset="0"/>
              </a:rPr>
              <a:t>IPS</a:t>
            </a:r>
            <a:endParaRPr lang="zh-TW" altLang="en-US" sz="3200" dirty="0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637613" y="179630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0" dirty="0" smtClean="0">
                <a:solidFill>
                  <a:schemeClr val="tx1"/>
                </a:solidFill>
                <a:cs typeface="Times New Roman" pitchFamily="18" charset="0"/>
              </a:rPr>
              <a:t>WAF</a:t>
            </a:r>
            <a:endParaRPr lang="zh-TW" altLang="en-US" sz="3200" dirty="0">
              <a:solidFill>
                <a:schemeClr val="tx1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983678" y="182231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0" dirty="0" smtClean="0">
                <a:solidFill>
                  <a:schemeClr val="tx1"/>
                </a:solidFill>
                <a:cs typeface="Times New Roman" pitchFamily="18" charset="0"/>
              </a:rPr>
              <a:t>BDSA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3186716" y="1819837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0" dirty="0" smtClean="0">
                <a:solidFill>
                  <a:schemeClr val="tx1"/>
                </a:solidFill>
                <a:cs typeface="Times New Roman" pitchFamily="18" charset="0"/>
              </a:rPr>
              <a:t>ACA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234798" y="184409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CONN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348102" y="184187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FLOW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456620" y="1719589"/>
            <a:ext cx="9541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Honey</a:t>
            </a:r>
          </a:p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P</a:t>
            </a:r>
            <a:r>
              <a:rPr lang="en-US" altLang="zh-TW" sz="2400" dirty="0" smtClean="0">
                <a:solidFill>
                  <a:schemeClr val="tx1"/>
                </a:solidFill>
              </a:rPr>
              <a:t>ot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27898" y="540936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tx1"/>
                </a:solidFill>
                <a:ea typeface="標楷體" panose="03000509000000000000" pitchFamily="65" charset="-120"/>
                <a:cs typeface="Times New Roman" pitchFamily="18" charset="0"/>
              </a:rPr>
              <a:t>資安</a:t>
            </a:r>
            <a:r>
              <a:rPr lang="zh-TW" altLang="en-US" sz="3200" dirty="0">
                <a:solidFill>
                  <a:schemeClr val="tx1"/>
                </a:solidFill>
                <a:ea typeface="標楷體" panose="03000509000000000000" pitchFamily="65" charset="-120"/>
                <a:cs typeface="Times New Roman" pitchFamily="18" charset="0"/>
              </a:rPr>
              <a:t>官</a:t>
            </a:r>
            <a:endParaRPr lang="zh-TW" altLang="en-US" sz="3200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855872" y="540936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tx1"/>
                </a:solidFill>
                <a:ea typeface="標楷體" panose="03000509000000000000" pitchFamily="65" charset="-120"/>
                <a:cs typeface="Times New Roman" pitchFamily="18" charset="0"/>
              </a:rPr>
              <a:t>監控士</a:t>
            </a:r>
            <a:endParaRPr lang="zh-TW" altLang="en-US" sz="3200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964469" y="540569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tx1"/>
                </a:solidFill>
                <a:ea typeface="標楷體" panose="03000509000000000000" pitchFamily="65" charset="-120"/>
                <a:cs typeface="Times New Roman" pitchFamily="18" charset="0"/>
              </a:rPr>
              <a:t>分析士</a:t>
            </a:r>
            <a:endParaRPr lang="zh-TW" altLang="en-US" sz="3200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6898297" y="54260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tx1"/>
                </a:solidFill>
                <a:ea typeface="標楷體" panose="03000509000000000000" pitchFamily="65" charset="-120"/>
                <a:cs typeface="Times New Roman" pitchFamily="18" charset="0"/>
              </a:rPr>
              <a:t>機房維管</a:t>
            </a:r>
            <a:endParaRPr lang="zh-TW" altLang="en-US" sz="2800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31" name="上彎箭號 30"/>
          <p:cNvSpPr/>
          <p:nvPr/>
        </p:nvSpPr>
        <p:spPr bwMode="auto">
          <a:xfrm flipH="1">
            <a:off x="782356" y="2636586"/>
            <a:ext cx="2022883" cy="1552575"/>
          </a:xfrm>
          <a:prstGeom prst="bentUpArrow">
            <a:avLst>
              <a:gd name="adj1" fmla="val 25000"/>
              <a:gd name="adj2" fmla="val 29967"/>
              <a:gd name="adj3" fmla="val 25710"/>
            </a:avLst>
          </a:prstGeom>
          <a:solidFill>
            <a:srgbClr val="FFFF9B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標楷體" pitchFamily="65" charset="-120"/>
              </a:rPr>
              <a:t>升級</a:t>
            </a:r>
          </a:p>
        </p:txBody>
      </p:sp>
      <p:sp>
        <p:nvSpPr>
          <p:cNvPr id="32" name="上彎箭號 31"/>
          <p:cNvSpPr/>
          <p:nvPr/>
        </p:nvSpPr>
        <p:spPr bwMode="auto">
          <a:xfrm>
            <a:off x="6245424" y="2632033"/>
            <a:ext cx="2218768" cy="1552575"/>
          </a:xfrm>
          <a:prstGeom prst="bentUpArrow">
            <a:avLst>
              <a:gd name="adj1" fmla="val 25000"/>
              <a:gd name="adj2" fmla="val 29967"/>
              <a:gd name="adj3" fmla="val 25710"/>
            </a:avLst>
          </a:prstGeom>
          <a:solidFill>
            <a:srgbClr val="FFFF9B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標楷體" pitchFamily="65" charset="-120"/>
              </a:rPr>
              <a:t>升級</a:t>
            </a:r>
          </a:p>
        </p:txBody>
      </p:sp>
      <p:sp>
        <p:nvSpPr>
          <p:cNvPr id="33" name="圓角矩形 32"/>
          <p:cNvSpPr/>
          <p:nvPr/>
        </p:nvSpPr>
        <p:spPr bwMode="auto">
          <a:xfrm>
            <a:off x="2408552" y="4509120"/>
            <a:ext cx="4239493" cy="4950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TW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標楷體" pitchFamily="65" charset="-120"/>
              </a:rPr>
              <a:t>規則建議</a:t>
            </a:r>
            <a:endParaRPr lang="zh-TW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標楷體" pitchFamily="65" charset="-12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4073499" y="3553491"/>
            <a:ext cx="900100" cy="838298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 w="76200"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-2072"/>
              <a:lumOff val="13457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文字方塊 34"/>
          <p:cNvSpPr txBox="1"/>
          <p:nvPr/>
        </p:nvSpPr>
        <p:spPr>
          <a:xfrm>
            <a:off x="4128188" y="3709436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b="0" dirty="0" smtClean="0">
                <a:solidFill>
                  <a:schemeClr val="tx1"/>
                </a:solidFill>
              </a:rPr>
              <a:t>EAM</a:t>
            </a:r>
            <a:endParaRPr lang="zh-TW" altLang="en-US" sz="3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67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altLang="zh-TW">
              <a:solidFill>
                <a:srgbClr val="000000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33762"/>
              </p:ext>
            </p:extLst>
          </p:nvPr>
        </p:nvGraphicFramePr>
        <p:xfrm>
          <a:off x="179512" y="324001"/>
          <a:ext cx="8802978" cy="6255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2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7532">
                <a:tc>
                  <a:txBody>
                    <a:bodyPr/>
                    <a:lstStyle/>
                    <a:p>
                      <a:pPr marL="0" marR="0" indent="0" algn="di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永冠專案防護架構示意圖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7817">
                <a:tc>
                  <a:txBody>
                    <a:bodyPr/>
                    <a:lstStyle/>
                    <a:p>
                      <a:pPr algn="l"/>
                      <a:endParaRPr lang="zh-TW" altLang="en-US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群組 3"/>
          <p:cNvGrpSpPr/>
          <p:nvPr/>
        </p:nvGrpSpPr>
        <p:grpSpPr>
          <a:xfrm>
            <a:off x="251520" y="1133745"/>
            <a:ext cx="8730970" cy="5310590"/>
            <a:chOff x="899592" y="1011880"/>
            <a:chExt cx="7020619" cy="386491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t="2247" r="712" b="4185"/>
            <a:stretch/>
          </p:blipFill>
          <p:spPr>
            <a:xfrm>
              <a:off x="899592" y="1011880"/>
              <a:ext cx="7020619" cy="3864919"/>
            </a:xfrm>
            <a:prstGeom prst="rect">
              <a:avLst/>
            </a:prstGeom>
            <a:solidFill>
              <a:srgbClr val="005392"/>
            </a:solidFill>
          </p:spPr>
        </p:pic>
        <p:sp>
          <p:nvSpPr>
            <p:cNvPr id="6" name="弧形箭號 (下彎) 5"/>
            <p:cNvSpPr/>
            <p:nvPr/>
          </p:nvSpPr>
          <p:spPr bwMode="auto">
            <a:xfrm rot="324279">
              <a:off x="4511499" y="1059582"/>
              <a:ext cx="1500662" cy="504056"/>
            </a:xfrm>
            <a:prstGeom prst="curvedDownArrow">
              <a:avLst/>
            </a:prstGeom>
            <a:solidFill>
              <a:srgbClr val="FF00FF"/>
            </a:solidFill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di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4000" b="1" i="0" u="none" strike="noStrike" cap="none" normalizeH="0" baseline="0" smtClean="0">
                <a:ln>
                  <a:noFill/>
                </a:ln>
                <a:solidFill>
                  <a:srgbClr val="FFFF00"/>
                </a:solidFill>
                <a:effectLst/>
                <a:latin typeface="標楷體" pitchFamily="65" charset="-120"/>
                <a:ea typeface="標楷體" pitchFamily="65" charset="-120"/>
              </a:endParaRPr>
            </a:p>
          </p:txBody>
        </p:sp>
        <p:sp>
          <p:nvSpPr>
            <p:cNvPr id="7" name="弧形箭號 (下彎) 6"/>
            <p:cNvSpPr/>
            <p:nvPr/>
          </p:nvSpPr>
          <p:spPr bwMode="auto">
            <a:xfrm flipV="1">
              <a:off x="4692878" y="4083918"/>
              <a:ext cx="1339686" cy="629656"/>
            </a:xfrm>
            <a:prstGeom prst="curvedDownArrow">
              <a:avLst/>
            </a:prstGeom>
            <a:solidFill>
              <a:srgbClr val="9999FF"/>
            </a:solidFill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di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4000" b="1" i="0" u="none" strike="noStrike" cap="none" normalizeH="0" baseline="0" smtClean="0">
                <a:ln>
                  <a:noFill/>
                </a:ln>
                <a:solidFill>
                  <a:srgbClr val="FFFF00"/>
                </a:solidFill>
                <a:effectLst/>
                <a:latin typeface="標楷體" pitchFamily="65" charset="-120"/>
                <a:ea typeface="標楷體" pitchFamily="65" charset="-120"/>
              </a:endParaRPr>
            </a:p>
          </p:txBody>
        </p:sp>
        <p:sp>
          <p:nvSpPr>
            <p:cNvPr id="8" name="圓角矩形 7"/>
            <p:cNvSpPr/>
            <p:nvPr/>
          </p:nvSpPr>
          <p:spPr bwMode="auto">
            <a:xfrm>
              <a:off x="2975497" y="1119549"/>
              <a:ext cx="1253461" cy="384123"/>
            </a:xfrm>
            <a:prstGeom prst="roundRect">
              <a:avLst/>
            </a:prstGeom>
            <a:solidFill>
              <a:srgbClr val="FF00FF"/>
            </a:solidFill>
            <a:ln w="76200">
              <a:solidFill>
                <a:srgbClr val="FF0000"/>
              </a:solidFill>
              <a:headEnd type="none" w="med" len="med"/>
              <a:tailEnd type="none" w="med" len="med"/>
            </a:ln>
            <a:ex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dist" defTabSz="914400" rtl="0" eaLnBrk="1" fontAlgn="base" latinLnBrk="0" hangingPunct="1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en-US" sz="2000" b="1" i="0" u="none" strike="noStrike" cap="none" spc="-15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標楷體" pitchFamily="65" charset="-120"/>
                  <a:ea typeface="標楷體" pitchFamily="65" charset="-120"/>
                </a:rPr>
                <a:t>資安警訊</a:t>
              </a:r>
            </a:p>
          </p:txBody>
        </p:sp>
        <p:sp>
          <p:nvSpPr>
            <p:cNvPr id="9" name="圓角矩形 8"/>
            <p:cNvSpPr/>
            <p:nvPr/>
          </p:nvSpPr>
          <p:spPr bwMode="auto">
            <a:xfrm>
              <a:off x="4228958" y="3695910"/>
              <a:ext cx="1253461" cy="356037"/>
            </a:xfrm>
            <a:prstGeom prst="roundRect">
              <a:avLst/>
            </a:prstGeom>
            <a:solidFill>
              <a:srgbClr val="FF00FF"/>
            </a:solidFill>
            <a:ln w="76200">
              <a:solidFill>
                <a:srgbClr val="FF0000"/>
              </a:solidFill>
              <a:headEnd type="none" w="med" len="med"/>
              <a:tailEnd type="none" w="med" len="med"/>
            </a:ln>
            <a:ex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dist">
                <a:lnSpc>
                  <a:spcPts val="3000"/>
                </a:lnSpc>
              </a:pPr>
              <a:r>
                <a:rPr lang="zh-TW" altLang="en-US" sz="2000" spc="-150" dirty="0">
                  <a:solidFill>
                    <a:schemeClr val="tx1"/>
                  </a:solidFill>
                  <a:latin typeface="標楷體" pitchFamily="65" charset="-120"/>
                  <a:ea typeface="標楷體" pitchFamily="65" charset="-120"/>
                </a:rPr>
                <a:t>系統日誌</a:t>
              </a:r>
            </a:p>
          </p:txBody>
        </p:sp>
      </p:grpSp>
      <p:sp>
        <p:nvSpPr>
          <p:cNvPr id="10" name="圓角矩形 9"/>
          <p:cNvSpPr/>
          <p:nvPr/>
        </p:nvSpPr>
        <p:spPr bwMode="auto">
          <a:xfrm>
            <a:off x="3041830" y="4489824"/>
            <a:ext cx="1350150" cy="527804"/>
          </a:xfrm>
          <a:prstGeom prst="roundRect">
            <a:avLst/>
          </a:prstGeom>
          <a:solidFill>
            <a:srgbClr val="FF00FF"/>
          </a:solidFill>
          <a:ln w="76200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dist">
              <a:lnSpc>
                <a:spcPts val="3000"/>
              </a:lnSpc>
            </a:pPr>
            <a:r>
              <a:rPr lang="zh-TW" altLang="en-US" sz="2000" spc="-15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流量資料</a:t>
            </a:r>
          </a:p>
        </p:txBody>
      </p:sp>
    </p:spTree>
    <p:extLst>
      <p:ext uri="{BB962C8B-B14F-4D97-AF65-F5344CB8AC3E}">
        <p14:creationId xmlns:p14="http://schemas.microsoft.com/office/powerpoint/2010/main" val="24150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39580" y="1082323"/>
            <a:ext cx="8461375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200" u="sng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marL="0" marR="0" lvl="0" indent="0" algn="just" defTabSz="914400" rtl="0" eaLnBrk="1" fontAlgn="base" latinLnBrk="0" hangingPunct="0">
              <a:lnSpc>
                <a:spcPts val="4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●</a:t>
            </a:r>
            <a:r>
              <a:rPr kumimoji="1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系統架構</a:t>
            </a:r>
            <a:endParaRPr kumimoji="1" lang="en-US" altLang="zh-TW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標楷體" pitchFamily="65" charset="-120"/>
              <a:cs typeface="Times New Roman" pitchFamily="18" charset="0"/>
            </a:endParaRPr>
          </a:p>
          <a:p>
            <a:pPr marL="452438" lvl="0" algn="just" eaLnBrk="1">
              <a:lnSpc>
                <a:spcPts val="4800"/>
              </a:lnSpc>
            </a:pP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本案</a:t>
            </a:r>
            <a:r>
              <a:rPr kumimoji="1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係由防護端及中心端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各式</a:t>
            </a:r>
            <a:r>
              <a:rPr kumimoji="1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資安設備所組成，防護端部署資安軟、硬體</a:t>
            </a:r>
            <a:r>
              <a:rPr kumimoji="1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設備針對</a:t>
            </a:r>
            <a:r>
              <a:rPr kumimoji="1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惡意行為進行收集，中心</a:t>
            </a:r>
            <a:r>
              <a:rPr kumimoji="1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端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具備單一簽入方式管制中心端及防護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端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設備運作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且負責收容全軍</a:t>
            </a:r>
            <a:r>
              <a:rPr kumimoji="1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防護</a:t>
            </a:r>
            <a:r>
              <a:rPr kumimoji="1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端</a:t>
            </a:r>
            <a:r>
              <a:rPr kumimoji="1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各式警訊及記錄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kumimoji="1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同時關聯最新情資</a:t>
            </a:r>
            <a:r>
              <a:rPr lang="zh-TW" altLang="en-US" sz="3600" b="0" u="none" dirty="0" smtClean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產生</a:t>
            </a:r>
            <a:r>
              <a:rPr kumimoji="1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高風險項目進行開</a:t>
            </a:r>
            <a:r>
              <a:rPr kumimoji="1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單</a:t>
            </a:r>
            <a:r>
              <a:rPr kumimoji="1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管制</a:t>
            </a:r>
            <a:r>
              <a:rPr lang="zh-TW" altLang="en-US" sz="3600" b="0" u="none" dirty="0">
                <a:solidFill>
                  <a:schemeClr val="tx1"/>
                </a:solidFill>
                <a:latin typeface="標楷體" pitchFamily="65" charset="-120"/>
                <a:cs typeface="Times New Roman" pitchFamily="18" charset="0"/>
              </a:rPr>
              <a:t>，</a:t>
            </a:r>
            <a:r>
              <a:rPr kumimoji="1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cs typeface="Times New Roman" pitchFamily="18" charset="0"/>
              </a:rPr>
              <a:t>另運用巨量資料分析挖掘潛在風險。</a:t>
            </a:r>
            <a:endParaRPr lang="en-US" altLang="zh-TW" sz="3600" b="0" u="none" dirty="0">
              <a:solidFill>
                <a:schemeClr val="tx1"/>
              </a:solidFill>
              <a:latin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30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3FFFB7-C742-4415-AEEE-5E4ED05259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10120" y="115771"/>
            <a:ext cx="8754625" cy="5236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8008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3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永域專案系統架構示意圖</a:t>
            </a:r>
            <a:endParaRPr kumimoji="0" lang="zh-TW" altLang="en-US" sz="2803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74703" y="690445"/>
            <a:ext cx="9033620" cy="5980721"/>
            <a:chOff x="85298" y="653639"/>
            <a:chExt cx="10024751" cy="6829028"/>
          </a:xfrm>
        </p:grpSpPr>
        <p:grpSp>
          <p:nvGrpSpPr>
            <p:cNvPr id="5" name="群組 4"/>
            <p:cNvGrpSpPr/>
            <p:nvPr/>
          </p:nvGrpSpPr>
          <p:grpSpPr>
            <a:xfrm>
              <a:off x="85298" y="653639"/>
              <a:ext cx="9959943" cy="6829028"/>
              <a:chOff x="230677" y="223662"/>
              <a:chExt cx="9959943" cy="7162552"/>
            </a:xfrm>
          </p:grpSpPr>
          <p:cxnSp>
            <p:nvCxnSpPr>
              <p:cNvPr id="12" name="直線單箭頭接點 11"/>
              <p:cNvCxnSpPr/>
              <p:nvPr/>
            </p:nvCxnSpPr>
            <p:spPr>
              <a:xfrm flipV="1">
                <a:off x="1539128" y="5855147"/>
                <a:ext cx="322231" cy="9149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3" name="橢圓 12"/>
              <p:cNvSpPr/>
              <p:nvPr/>
            </p:nvSpPr>
            <p:spPr>
              <a:xfrm>
                <a:off x="1455572" y="5808228"/>
                <a:ext cx="90785" cy="93839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051" b="0" i="0" u="none" strike="noStrike" kern="1200" cap="none" spc="0" normalizeH="0" baseline="0" noProof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+mn-cs"/>
                </a:endParaRPr>
              </a:p>
            </p:txBody>
          </p:sp>
          <p:sp>
            <p:nvSpPr>
              <p:cNvPr id="14" name="圓角矩形 13"/>
              <p:cNvSpPr/>
              <p:nvPr/>
            </p:nvSpPr>
            <p:spPr>
              <a:xfrm>
                <a:off x="1891448" y="4833126"/>
                <a:ext cx="1050492" cy="593713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Times New Roman"/>
                  </a:rPr>
                  <a:t>營區</a:t>
                </a:r>
                <a:r>
                  <a:rPr kumimoji="0" lang="en-US" sz="1051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Times New Roman"/>
                  </a:rPr>
                  <a:t> IPS</a:t>
                </a:r>
                <a:endParaRPr kumimoji="0" lang="zh-TW" altLang="en-US" sz="1051" b="0" i="0" u="none" strike="noStrike" kern="1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Times New Roman"/>
                </a:endParaRPr>
              </a:p>
            </p:txBody>
          </p:sp>
          <p:sp>
            <p:nvSpPr>
              <p:cNvPr id="15" name="圓角矩形 14"/>
              <p:cNvSpPr/>
              <p:nvPr/>
            </p:nvSpPr>
            <p:spPr>
              <a:xfrm>
                <a:off x="230677" y="6941912"/>
                <a:ext cx="3062631" cy="432723"/>
              </a:xfrm>
              <a:prstGeom prst="roundRect">
                <a:avLst/>
              </a:prstGeom>
              <a:ln>
                <a:solidFill>
                  <a:srgbClr val="00206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1051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+mn-cs"/>
                </a:endParaRPr>
              </a:p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051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+mn-cs"/>
                </a:endParaRPr>
              </a:p>
            </p:txBody>
          </p:sp>
          <p:sp>
            <p:nvSpPr>
              <p:cNvPr id="16" name="圓角矩形 15"/>
              <p:cNvSpPr/>
              <p:nvPr/>
            </p:nvSpPr>
            <p:spPr>
              <a:xfrm>
                <a:off x="464443" y="7053441"/>
                <a:ext cx="2614947" cy="237877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100</a:t>
                </a:r>
                <a:r>
                  <a:rPr kumimoji="0" lang="zh-TW" altLang="en-US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個防護點以外</a:t>
                </a:r>
                <a:r>
                  <a:rPr kumimoji="0" lang="en-US" altLang="zh-TW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ACA</a:t>
                </a:r>
                <a:r>
                  <a:rPr kumimoji="0" lang="zh-TW" altLang="en-US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端點</a:t>
                </a: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252131" y="410691"/>
                <a:ext cx="3040504" cy="644294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051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+mn-cs"/>
                </a:endParaRPr>
              </a:p>
            </p:txBody>
          </p:sp>
          <p:sp>
            <p:nvSpPr>
              <p:cNvPr id="18" name="圓角矩形 17"/>
              <p:cNvSpPr/>
              <p:nvPr/>
            </p:nvSpPr>
            <p:spPr>
              <a:xfrm>
                <a:off x="406360" y="1008199"/>
                <a:ext cx="2711264" cy="38779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惡意行為紀錄</a:t>
                </a:r>
              </a:p>
            </p:txBody>
          </p:sp>
          <p:cxnSp>
            <p:nvCxnSpPr>
              <p:cNvPr id="19" name="直線單箭頭接點 18"/>
              <p:cNvCxnSpPr/>
              <p:nvPr/>
            </p:nvCxnSpPr>
            <p:spPr>
              <a:xfrm>
                <a:off x="1310868" y="2803734"/>
                <a:ext cx="700525" cy="0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0" name="圓角矩形 19"/>
              <p:cNvSpPr/>
              <p:nvPr/>
            </p:nvSpPr>
            <p:spPr>
              <a:xfrm>
                <a:off x="2019976" y="2598032"/>
                <a:ext cx="1027006" cy="411403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1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Times New Roman"/>
                  </a:rPr>
                  <a:t>Connector</a:t>
                </a:r>
                <a:endParaRPr kumimoji="0" lang="zh-TW" altLang="en-US" sz="1051" b="0" i="0" u="none" strike="noStrike" kern="1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Times New Roman"/>
                </a:endParaRPr>
              </a:p>
            </p:txBody>
          </p:sp>
          <p:sp>
            <p:nvSpPr>
              <p:cNvPr id="21" name="圓角矩形 20"/>
              <p:cNvSpPr/>
              <p:nvPr/>
            </p:nvSpPr>
            <p:spPr>
              <a:xfrm>
                <a:off x="2022069" y="1714970"/>
                <a:ext cx="1057321" cy="411287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Times New Roman"/>
                  </a:rPr>
                  <a:t>流量清洗</a:t>
                </a:r>
                <a:endParaRPr kumimoji="0" lang="zh-TW" altLang="en-US" sz="1051" b="0" i="0" u="none" strike="noStrike" kern="1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Times New Roman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385437" y="223662"/>
                <a:ext cx="2736442" cy="5070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 cmpd="sng">
                <a:solidFill>
                  <a:schemeClr val="tx2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752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81B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防護端</a:t>
                </a:r>
              </a:p>
            </p:txBody>
          </p:sp>
          <p:sp>
            <p:nvSpPr>
              <p:cNvPr id="23" name="圓角矩形 22"/>
              <p:cNvSpPr/>
              <p:nvPr/>
            </p:nvSpPr>
            <p:spPr>
              <a:xfrm>
                <a:off x="373660" y="1680066"/>
                <a:ext cx="1072366" cy="2518135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81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0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+mn-cs"/>
                </a:endParaRPr>
              </a:p>
            </p:txBody>
          </p:sp>
          <p:sp>
            <p:nvSpPr>
              <p:cNvPr id="24" name="圓角矩形 23"/>
              <p:cNvSpPr/>
              <p:nvPr/>
            </p:nvSpPr>
            <p:spPr>
              <a:xfrm>
                <a:off x="478529" y="1815766"/>
                <a:ext cx="863587" cy="49559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1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Times New Roman"/>
                  </a:rPr>
                  <a:t>Email</a:t>
                </a:r>
                <a:endParaRPr kumimoji="0" lang="zh-TW" altLang="en-US" sz="1051" b="0" i="0" u="none" strike="noStrike" kern="1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Times New Roman"/>
                </a:endParaRPr>
              </a:p>
            </p:txBody>
          </p:sp>
          <p:sp>
            <p:nvSpPr>
              <p:cNvPr id="25" name="圓角矩形 24"/>
              <p:cNvSpPr/>
              <p:nvPr/>
            </p:nvSpPr>
            <p:spPr>
              <a:xfrm>
                <a:off x="478938" y="2394375"/>
                <a:ext cx="863178" cy="49559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1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Times New Roman"/>
                  </a:rPr>
                  <a:t>LYNC</a:t>
                </a:r>
                <a:endParaRPr kumimoji="0" lang="zh-TW" altLang="en-US" sz="1051" b="0" i="0" u="none" strike="noStrike" kern="1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Times New Roman"/>
                </a:endParaRPr>
              </a:p>
            </p:txBody>
          </p:sp>
          <p:sp>
            <p:nvSpPr>
              <p:cNvPr id="26" name="圓角矩形 25"/>
              <p:cNvSpPr/>
              <p:nvPr/>
            </p:nvSpPr>
            <p:spPr>
              <a:xfrm>
                <a:off x="478529" y="3579045"/>
                <a:ext cx="863587" cy="49559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Times New Roman"/>
                  </a:rPr>
                  <a:t>防毒警訊</a:t>
                </a:r>
                <a:endParaRPr kumimoji="0" lang="zh-TW" altLang="en-US" sz="1051" b="0" i="0" u="none" strike="noStrike" kern="1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Times New Roman"/>
                </a:endParaRPr>
              </a:p>
            </p:txBody>
          </p:sp>
          <p:sp>
            <p:nvSpPr>
              <p:cNvPr id="27" name="圓角矩形 26"/>
              <p:cNvSpPr/>
              <p:nvPr/>
            </p:nvSpPr>
            <p:spPr>
              <a:xfrm>
                <a:off x="478529" y="2984497"/>
                <a:ext cx="863587" cy="49559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51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Times New Roman"/>
                  </a:rPr>
                  <a:t>BNS</a:t>
                </a:r>
                <a:r>
                  <a:rPr kumimoji="0" lang="zh-TW" altLang="en-US" sz="1051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Times New Roman"/>
                  </a:rPr>
                  <a:t>警訊</a:t>
                </a:r>
                <a:endParaRPr kumimoji="0" lang="zh-TW" altLang="en-US" sz="1051" b="0" i="0" u="none" strike="noStrike" kern="1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Times New Roman"/>
                </a:endParaRPr>
              </a:p>
            </p:txBody>
          </p:sp>
          <p:cxnSp>
            <p:nvCxnSpPr>
              <p:cNvPr id="28" name="直線單箭頭接點 27"/>
              <p:cNvCxnSpPr>
                <a:endCxn id="20" idx="0"/>
              </p:cNvCxnSpPr>
              <p:nvPr/>
            </p:nvCxnSpPr>
            <p:spPr>
              <a:xfrm>
                <a:off x="2533479" y="2165032"/>
                <a:ext cx="0" cy="4330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9" name="矩形 28"/>
              <p:cNvSpPr/>
              <p:nvPr/>
            </p:nvSpPr>
            <p:spPr>
              <a:xfrm>
                <a:off x="3459470" y="407547"/>
                <a:ext cx="4249926" cy="697866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051" b="0" i="0" u="none" strike="noStrike" kern="1200" cap="none" spc="0" normalizeH="0" baseline="0" noProof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+mn-cs"/>
                </a:endParaRPr>
              </a:p>
            </p:txBody>
          </p:sp>
          <p:sp>
            <p:nvSpPr>
              <p:cNvPr id="30" name="圓角矩形 29"/>
              <p:cNvSpPr/>
              <p:nvPr/>
            </p:nvSpPr>
            <p:spPr>
              <a:xfrm>
                <a:off x="6174614" y="5512292"/>
                <a:ext cx="1080000" cy="787278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051" b="0" i="0" u="none" strike="noStrike" kern="1200" cap="none" spc="0" normalizeH="0" baseline="0" noProof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+mn-cs"/>
                </a:endParaRPr>
              </a:p>
            </p:txBody>
          </p:sp>
          <p:sp>
            <p:nvSpPr>
              <p:cNvPr id="31" name="圓角矩形 30"/>
              <p:cNvSpPr/>
              <p:nvPr/>
            </p:nvSpPr>
            <p:spPr>
              <a:xfrm>
                <a:off x="6444614" y="5415775"/>
                <a:ext cx="540000" cy="221771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CERT</a:t>
                </a:r>
                <a:endParaRPr kumimoji="0" lang="zh-TW" altLang="en-US" sz="1051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+mn-cs"/>
                </a:endParaRPr>
              </a:p>
            </p:txBody>
          </p:sp>
          <p:sp>
            <p:nvSpPr>
              <p:cNvPr id="32" name="圓角矩形 31"/>
              <p:cNvSpPr/>
              <p:nvPr/>
            </p:nvSpPr>
            <p:spPr>
              <a:xfrm>
                <a:off x="6367260" y="5711691"/>
                <a:ext cx="720000" cy="475224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CERT</a:t>
                </a:r>
              </a:p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網站</a:t>
                </a:r>
              </a:p>
            </p:txBody>
          </p:sp>
          <p:sp>
            <p:nvSpPr>
              <p:cNvPr id="33" name="圓角矩形 32"/>
              <p:cNvSpPr/>
              <p:nvPr/>
            </p:nvSpPr>
            <p:spPr>
              <a:xfrm>
                <a:off x="3991304" y="6679004"/>
                <a:ext cx="3375857" cy="644902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051" b="1" i="0" u="none" strike="noStrike" kern="1200" cap="none" spc="0" normalizeH="0" baseline="0" noProof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+mn-cs"/>
                </a:endParaRPr>
              </a:p>
            </p:txBody>
          </p:sp>
          <p:sp>
            <p:nvSpPr>
              <p:cNvPr id="34" name="圓角矩形 33"/>
              <p:cNvSpPr/>
              <p:nvPr/>
            </p:nvSpPr>
            <p:spPr>
              <a:xfrm>
                <a:off x="4318627" y="6626746"/>
                <a:ext cx="2727754" cy="218659"/>
              </a:xfrm>
              <a:prstGeom prst="roundRect">
                <a:avLst/>
              </a:prstGeom>
              <a:solidFill>
                <a:srgbClr val="E76370"/>
              </a:solidFill>
              <a:ln w="381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資產管控主機</a:t>
                </a:r>
              </a:p>
            </p:txBody>
          </p:sp>
          <p:sp>
            <p:nvSpPr>
              <p:cNvPr id="35" name="圓角矩形 34"/>
              <p:cNvSpPr/>
              <p:nvPr/>
            </p:nvSpPr>
            <p:spPr>
              <a:xfrm>
                <a:off x="4314863" y="6958988"/>
                <a:ext cx="2728737" cy="271612"/>
              </a:xfrm>
              <a:prstGeom prst="roundRect">
                <a:avLst/>
              </a:prstGeom>
              <a:solidFill>
                <a:srgbClr val="E76370"/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Times New Roman" pitchFamily="18" charset="0"/>
                  </a:rPr>
                  <a:t>AMH</a:t>
                </a:r>
                <a:endParaRPr kumimoji="0" lang="zh-TW" altLang="en-US" sz="1051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Times New Roman" pitchFamily="18" charset="0"/>
                </a:endParaRPr>
              </a:p>
            </p:txBody>
          </p:sp>
          <p:sp>
            <p:nvSpPr>
              <p:cNvPr id="36" name="圓角矩形 35"/>
              <p:cNvSpPr/>
              <p:nvPr/>
            </p:nvSpPr>
            <p:spPr>
              <a:xfrm>
                <a:off x="4005609" y="1008199"/>
                <a:ext cx="3347248" cy="1639485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051" b="0" i="0" u="none" strike="noStrike" kern="1200" cap="none" spc="0" normalizeH="0" baseline="0" noProof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+mn-cs"/>
                </a:endParaRPr>
              </a:p>
            </p:txBody>
          </p:sp>
          <p:sp>
            <p:nvSpPr>
              <p:cNvPr id="37" name="圓角矩形 36"/>
              <p:cNvSpPr/>
              <p:nvPr/>
            </p:nvSpPr>
            <p:spPr>
              <a:xfrm>
                <a:off x="4318627" y="866258"/>
                <a:ext cx="2665987" cy="283882"/>
              </a:xfrm>
              <a:prstGeom prst="roundRect">
                <a:avLst/>
              </a:prstGeom>
              <a:solidFill>
                <a:schemeClr val="accent6"/>
              </a:solidFill>
              <a:ln w="381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巨量資料分析</a:t>
                </a:r>
              </a:p>
            </p:txBody>
          </p:sp>
          <p:sp>
            <p:nvSpPr>
              <p:cNvPr id="38" name="圓角矩形 37"/>
              <p:cNvSpPr/>
              <p:nvPr/>
            </p:nvSpPr>
            <p:spPr>
              <a:xfrm>
                <a:off x="4169713" y="1392731"/>
                <a:ext cx="1548000" cy="105576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051" b="0" i="0" u="none" strike="noStrike" kern="1200" cap="none" spc="0" normalizeH="0" baseline="0" noProof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+mn-cs"/>
                </a:endParaRPr>
              </a:p>
            </p:txBody>
          </p:sp>
          <p:sp>
            <p:nvSpPr>
              <p:cNvPr id="39" name="圓角矩形 38"/>
              <p:cNvSpPr/>
              <p:nvPr/>
            </p:nvSpPr>
            <p:spPr>
              <a:xfrm>
                <a:off x="4259728" y="1267491"/>
                <a:ext cx="1405199" cy="337130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威脅分析模組</a:t>
                </a:r>
                <a:endParaRPr kumimoji="0" lang="en-US" altLang="zh-TW" sz="1051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+mn-cs"/>
                </a:endParaRPr>
              </a:p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(TDM)</a:t>
                </a:r>
                <a:endParaRPr kumimoji="0" lang="zh-TW" altLang="en-US" sz="1051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+mn-cs"/>
                </a:endParaRPr>
              </a:p>
            </p:txBody>
          </p:sp>
          <p:sp>
            <p:nvSpPr>
              <p:cNvPr id="40" name="圓角矩形 39"/>
              <p:cNvSpPr/>
              <p:nvPr/>
            </p:nvSpPr>
            <p:spPr>
              <a:xfrm>
                <a:off x="4274377" y="1749747"/>
                <a:ext cx="1338670" cy="269577"/>
              </a:xfrm>
              <a:prstGeom prst="roundRect">
                <a:avLst/>
              </a:prstGeom>
              <a:solidFill>
                <a:srgbClr val="FFC000"/>
              </a:solidFill>
              <a:ln w="1905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51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Interset</a:t>
                </a:r>
                <a:endParaRPr kumimoji="0" lang="en-US" altLang="zh-TW" sz="1051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+mn-cs"/>
                </a:endParaRPr>
              </a:p>
            </p:txBody>
          </p:sp>
          <p:sp>
            <p:nvSpPr>
              <p:cNvPr id="41" name="圓角矩形 40"/>
              <p:cNvSpPr/>
              <p:nvPr/>
            </p:nvSpPr>
            <p:spPr>
              <a:xfrm>
                <a:off x="4259728" y="2053455"/>
                <a:ext cx="1338670" cy="269577"/>
              </a:xfrm>
              <a:prstGeom prst="roundRect">
                <a:avLst/>
              </a:prstGeom>
              <a:solidFill>
                <a:srgbClr val="FFC000"/>
              </a:solidFill>
              <a:ln w="1905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資安警訊分析</a:t>
                </a:r>
              </a:p>
            </p:txBody>
          </p:sp>
          <p:sp>
            <p:nvSpPr>
              <p:cNvPr id="42" name="圓角矩形 41"/>
              <p:cNvSpPr/>
              <p:nvPr/>
            </p:nvSpPr>
            <p:spPr>
              <a:xfrm>
                <a:off x="6124587" y="1337031"/>
                <a:ext cx="1002077" cy="1140735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rPr>
                  <a:t>關聯規則建議模組</a:t>
                </a:r>
                <a:r>
                  <a:rPr kumimoji="0" lang="en-US" altLang="zh-TW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rPr>
                  <a:t>(RS)</a:t>
                </a:r>
                <a:endParaRPr kumimoji="0" lang="zh-TW" altLang="en-US" sz="1051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+mn-cs"/>
                </a:endParaRPr>
              </a:p>
            </p:txBody>
          </p:sp>
          <p:sp>
            <p:nvSpPr>
              <p:cNvPr id="43" name="圓角矩形 42"/>
              <p:cNvSpPr/>
              <p:nvPr/>
            </p:nvSpPr>
            <p:spPr>
              <a:xfrm>
                <a:off x="3938795" y="4784055"/>
                <a:ext cx="1831770" cy="1789431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051" b="0" i="0" u="none" strike="noStrike" kern="1200" cap="none" spc="0" normalizeH="0" baseline="0" noProof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+mn-cs"/>
                </a:endParaRPr>
              </a:p>
            </p:txBody>
          </p:sp>
          <p:sp>
            <p:nvSpPr>
              <p:cNvPr id="44" name="圓角矩形 43"/>
              <p:cNvSpPr/>
              <p:nvPr/>
            </p:nvSpPr>
            <p:spPr>
              <a:xfrm>
                <a:off x="4089680" y="5740037"/>
                <a:ext cx="1530000" cy="32400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  </a:t>
                </a:r>
                <a:r>
                  <a:rPr kumimoji="0" lang="en-US" altLang="zh-TW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FLOW</a:t>
                </a:r>
                <a:r>
                  <a:rPr kumimoji="0" lang="zh-TW" altLang="en-US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  </a:t>
                </a:r>
                <a:r>
                  <a:rPr kumimoji="0" lang="en-US" altLang="zh-TW" sz="1051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Mgm</a:t>
                </a:r>
                <a:endParaRPr kumimoji="0" lang="zh-TW" altLang="en-US" sz="1051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+mn-cs"/>
                </a:endParaRPr>
              </a:p>
            </p:txBody>
          </p:sp>
          <p:sp>
            <p:nvSpPr>
              <p:cNvPr id="45" name="圓角矩形 44"/>
              <p:cNvSpPr/>
              <p:nvPr/>
            </p:nvSpPr>
            <p:spPr>
              <a:xfrm>
                <a:off x="4091001" y="6143362"/>
                <a:ext cx="1528679" cy="32400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WAF</a:t>
                </a:r>
                <a:r>
                  <a:rPr kumimoji="0" lang="zh-TW" altLang="en-US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 </a:t>
                </a:r>
                <a:r>
                  <a:rPr kumimoji="0" lang="en-US" altLang="zh-TW" sz="1051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Mgm</a:t>
                </a:r>
                <a:endParaRPr kumimoji="0" lang="zh-TW" altLang="en-US" sz="1051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+mn-cs"/>
                </a:endParaRPr>
              </a:p>
            </p:txBody>
          </p:sp>
          <p:sp>
            <p:nvSpPr>
              <p:cNvPr id="46" name="圓角矩形 45"/>
              <p:cNvSpPr/>
              <p:nvPr/>
            </p:nvSpPr>
            <p:spPr>
              <a:xfrm>
                <a:off x="4088001" y="5336712"/>
                <a:ext cx="1530000" cy="32400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IPS</a:t>
                </a:r>
                <a:r>
                  <a:rPr kumimoji="0" lang="zh-TW" altLang="en-US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 </a:t>
                </a:r>
                <a:r>
                  <a:rPr kumimoji="0" lang="en-US" altLang="zh-TW" sz="1051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Mgm</a:t>
                </a:r>
                <a:endParaRPr kumimoji="0" lang="zh-TW" altLang="en-US" sz="1051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+mn-cs"/>
                </a:endParaRPr>
              </a:p>
            </p:txBody>
          </p:sp>
          <p:sp>
            <p:nvSpPr>
              <p:cNvPr id="47" name="圓角矩形 46"/>
              <p:cNvSpPr/>
              <p:nvPr/>
            </p:nvSpPr>
            <p:spPr>
              <a:xfrm>
                <a:off x="4164699" y="4628704"/>
                <a:ext cx="1375282" cy="232617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資安設備監控</a:t>
                </a:r>
              </a:p>
            </p:txBody>
          </p:sp>
          <p:sp>
            <p:nvSpPr>
              <p:cNvPr id="48" name="圓角矩形 47"/>
              <p:cNvSpPr/>
              <p:nvPr/>
            </p:nvSpPr>
            <p:spPr>
              <a:xfrm>
                <a:off x="6172664" y="4748645"/>
                <a:ext cx="1080000" cy="36368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51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Dsahboard</a:t>
                </a:r>
                <a:endParaRPr kumimoji="0" lang="zh-TW" altLang="en-US" sz="1051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+mn-cs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328591" y="223662"/>
                <a:ext cx="2736442" cy="51509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 cmpd="sng">
                <a:solidFill>
                  <a:schemeClr val="accent2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752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81B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中心端</a:t>
                </a: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7899790" y="696423"/>
                <a:ext cx="2187513" cy="305825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0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+mn-cs"/>
                </a:endParaRPr>
              </a:p>
            </p:txBody>
          </p:sp>
          <p:sp>
            <p:nvSpPr>
              <p:cNvPr id="51" name="圓角矩形 50"/>
              <p:cNvSpPr/>
              <p:nvPr/>
            </p:nvSpPr>
            <p:spPr>
              <a:xfrm>
                <a:off x="8058317" y="1184329"/>
                <a:ext cx="1880430" cy="2309158"/>
              </a:xfrm>
              <a:prstGeom prst="roundRect">
                <a:avLst/>
              </a:prstGeom>
              <a:solidFill>
                <a:srgbClr val="957DB1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051" b="0" i="0" u="none" strike="noStrike" kern="1200" cap="none" spc="0" normalizeH="0" baseline="0" noProof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+mn-cs"/>
                </a:endParaRPr>
              </a:p>
            </p:txBody>
          </p:sp>
          <p:sp>
            <p:nvSpPr>
              <p:cNvPr id="52" name="圓角矩形 51"/>
              <p:cNvSpPr/>
              <p:nvPr/>
            </p:nvSpPr>
            <p:spPr>
              <a:xfrm>
                <a:off x="8167863" y="1008200"/>
                <a:ext cx="1609802" cy="284873"/>
              </a:xfrm>
              <a:prstGeom prst="roundRect">
                <a:avLst/>
              </a:prstGeom>
              <a:solidFill>
                <a:srgbClr val="B77CE8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資安預防模組</a:t>
                </a:r>
              </a:p>
            </p:txBody>
          </p:sp>
          <p:sp>
            <p:nvSpPr>
              <p:cNvPr id="53" name="圓角矩形 52"/>
              <p:cNvSpPr/>
              <p:nvPr/>
            </p:nvSpPr>
            <p:spPr>
              <a:xfrm>
                <a:off x="8158896" y="1503044"/>
                <a:ext cx="1687486" cy="5582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rPr>
                  <a:t>行政機關情</a:t>
                </a:r>
                <a:r>
                  <a:rPr kumimoji="0" lang="zh-TW" altLang="en-US" sz="1051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rPr>
                  <a:t>資</a:t>
                </a:r>
                <a:endParaRPr kumimoji="0" lang="en-US" altLang="zh-TW" sz="1051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+mn-cs"/>
                </a:endParaRPr>
              </a:p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51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rPr>
                  <a:t>(</a:t>
                </a:r>
                <a:r>
                  <a:rPr kumimoji="0" lang="en-US" altLang="zh-TW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rPr>
                  <a:t>TWCC</a:t>
                </a:r>
                <a:r>
                  <a:rPr kumimoji="0" lang="zh-TW" altLang="en-US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rPr>
                  <a:t> </a:t>
                </a:r>
                <a:r>
                  <a:rPr kumimoji="0" lang="en-US" altLang="zh-TW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rPr>
                  <a:t>CERT)</a:t>
                </a:r>
                <a:endParaRPr kumimoji="0" lang="zh-TW" altLang="en-US" sz="1051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+mn-cs"/>
                </a:endParaRPr>
              </a:p>
            </p:txBody>
          </p:sp>
          <p:sp>
            <p:nvSpPr>
              <p:cNvPr id="54" name="圓角矩形 53"/>
              <p:cNvSpPr/>
              <p:nvPr/>
            </p:nvSpPr>
            <p:spPr>
              <a:xfrm>
                <a:off x="8158896" y="2323033"/>
                <a:ext cx="1687486" cy="43048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商售情資</a:t>
                </a:r>
              </a:p>
            </p:txBody>
          </p:sp>
          <p:sp>
            <p:nvSpPr>
              <p:cNvPr id="55" name="圓角矩形 54"/>
              <p:cNvSpPr/>
              <p:nvPr/>
            </p:nvSpPr>
            <p:spPr>
              <a:xfrm>
                <a:off x="8026125" y="600164"/>
                <a:ext cx="1950722" cy="284873"/>
              </a:xfrm>
              <a:prstGeom prst="roundRect">
                <a:avLst/>
              </a:prstGeom>
              <a:solidFill>
                <a:srgbClr val="B77CE8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情資交流次系統</a:t>
                </a:r>
              </a:p>
            </p:txBody>
          </p:sp>
          <p:grpSp>
            <p:nvGrpSpPr>
              <p:cNvPr id="56" name="群組 55"/>
              <p:cNvGrpSpPr/>
              <p:nvPr/>
            </p:nvGrpSpPr>
            <p:grpSpPr>
              <a:xfrm>
                <a:off x="7709396" y="3908661"/>
                <a:ext cx="2481224" cy="2738419"/>
                <a:chOff x="7720354" y="4315022"/>
                <a:chExt cx="2481224" cy="2738419"/>
              </a:xfrm>
            </p:grpSpPr>
            <p:sp>
              <p:nvSpPr>
                <p:cNvPr id="92" name="矩形 91"/>
                <p:cNvSpPr/>
                <p:nvPr/>
              </p:nvSpPr>
              <p:spPr>
                <a:xfrm>
                  <a:off x="7720354" y="4574348"/>
                  <a:ext cx="2481224" cy="2479093"/>
                </a:xfrm>
                <a:prstGeom prst="rect">
                  <a:avLst/>
                </a:prstGeom>
                <a:ln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0081" tIns="40041" rIns="80081" bIns="4004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00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051" b="0" i="0" u="none" strike="noStrike" kern="1200" cap="none" spc="0" normalizeH="0" baseline="0" noProof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endParaRPr>
                </a:p>
              </p:txBody>
            </p:sp>
            <p:grpSp>
              <p:nvGrpSpPr>
                <p:cNvPr id="93" name="群組 92"/>
                <p:cNvGrpSpPr/>
                <p:nvPr/>
              </p:nvGrpSpPr>
              <p:grpSpPr>
                <a:xfrm>
                  <a:off x="7796787" y="4940321"/>
                  <a:ext cx="1325003" cy="2043343"/>
                  <a:chOff x="7796787" y="5191154"/>
                  <a:chExt cx="1325003" cy="2043343"/>
                </a:xfrm>
              </p:grpSpPr>
              <p:sp>
                <p:nvSpPr>
                  <p:cNvPr id="96" name="圓角矩形 95"/>
                  <p:cNvSpPr/>
                  <p:nvPr/>
                </p:nvSpPr>
                <p:spPr>
                  <a:xfrm>
                    <a:off x="7796787" y="5446766"/>
                    <a:ext cx="1325003" cy="178773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rgbClr val="00682F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8008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051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1F497D">
                          <a:lumMod val="50000"/>
                        </a:srgbClr>
                      </a:solidFill>
                      <a:effectLst/>
                      <a:uLnTx/>
                      <a:uFillTx/>
                      <a:latin typeface="標楷體" pitchFamily="65" charset="-120"/>
                      <a:ea typeface="標楷體" pitchFamily="65" charset="-120"/>
                      <a:cs typeface="+mn-cs"/>
                    </a:endParaRPr>
                  </a:p>
                </p:txBody>
              </p:sp>
              <p:sp>
                <p:nvSpPr>
                  <p:cNvPr id="97" name="圓角矩形 96"/>
                  <p:cNvSpPr/>
                  <p:nvPr/>
                </p:nvSpPr>
                <p:spPr>
                  <a:xfrm>
                    <a:off x="7880098" y="5191154"/>
                    <a:ext cx="1158209" cy="338375"/>
                  </a:xfrm>
                  <a:prstGeom prst="roundRect">
                    <a:avLst/>
                  </a:prstGeom>
                  <a:solidFill>
                    <a:srgbClr val="92D050"/>
                  </a:solidFill>
                  <a:ln>
                    <a:solidFill>
                      <a:srgbClr val="00682F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80081" tIns="40041" rIns="80081" bIns="40041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8008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TW" altLang="en-US" sz="1051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標楷體" pitchFamily="65" charset="-120"/>
                        <a:ea typeface="標楷體" pitchFamily="65" charset="-120"/>
                        <a:cs typeface="+mn-cs"/>
                      </a:rPr>
                      <a:t>資料安全模組</a:t>
                    </a:r>
                  </a:p>
                </p:txBody>
              </p:sp>
              <p:sp>
                <p:nvSpPr>
                  <p:cNvPr id="98" name="圓角矩形 97"/>
                  <p:cNvSpPr/>
                  <p:nvPr/>
                </p:nvSpPr>
                <p:spPr>
                  <a:xfrm>
                    <a:off x="7872770" y="5585400"/>
                    <a:ext cx="1157364" cy="339296"/>
                  </a:xfrm>
                  <a:prstGeom prst="roundRect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80081" tIns="40041" rIns="80081" bIns="40041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8008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TW" altLang="en-US" sz="1051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標楷體" pitchFamily="65" charset="-120"/>
                        <a:ea typeface="標楷體" pitchFamily="65" charset="-120"/>
                        <a:cs typeface="Times New Roman"/>
                      </a:rPr>
                      <a:t>中心</a:t>
                    </a:r>
                    <a:r>
                      <a:rPr kumimoji="0" lang="en-US" altLang="zh-TW" sz="1051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標楷體" pitchFamily="65" charset="-120"/>
                        <a:ea typeface="標楷體" pitchFamily="65" charset="-120"/>
                        <a:cs typeface="Times New Roman"/>
                      </a:rPr>
                      <a:t>WAF</a:t>
                    </a:r>
                  </a:p>
                </p:txBody>
              </p:sp>
              <p:sp>
                <p:nvSpPr>
                  <p:cNvPr id="99" name="圓角矩形 98"/>
                  <p:cNvSpPr/>
                  <p:nvPr/>
                </p:nvSpPr>
                <p:spPr>
                  <a:xfrm>
                    <a:off x="7871926" y="5987167"/>
                    <a:ext cx="1158057" cy="312403"/>
                  </a:xfrm>
                  <a:prstGeom prst="roundRect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80081" tIns="40041" rIns="80081" bIns="40041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8008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TW" altLang="en-US" sz="1051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標楷體" pitchFamily="65" charset="-120"/>
                        <a:ea typeface="標楷體" pitchFamily="65" charset="-120"/>
                        <a:cs typeface="Times New Roman"/>
                      </a:rPr>
                      <a:t>中心</a:t>
                    </a:r>
                    <a:r>
                      <a:rPr kumimoji="0" lang="en-US" altLang="zh-TW" sz="1051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標楷體" pitchFamily="65" charset="-120"/>
                        <a:ea typeface="標楷體" pitchFamily="65" charset="-120"/>
                        <a:cs typeface="Times New Roman"/>
                      </a:rPr>
                      <a:t>IPS</a:t>
                    </a:r>
                  </a:p>
                </p:txBody>
              </p:sp>
              <p:sp>
                <p:nvSpPr>
                  <p:cNvPr id="100" name="圓角矩形 99"/>
                  <p:cNvSpPr/>
                  <p:nvPr/>
                </p:nvSpPr>
                <p:spPr>
                  <a:xfrm>
                    <a:off x="7889183" y="6772264"/>
                    <a:ext cx="1140799" cy="339296"/>
                  </a:xfrm>
                  <a:prstGeom prst="roundRect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80081" tIns="40041" rIns="80081" bIns="40041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8008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TW" altLang="en-US" sz="1051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標楷體" pitchFamily="65" charset="-120"/>
                        <a:ea typeface="標楷體" pitchFamily="65" charset="-120"/>
                        <a:cs typeface="Times New Roman"/>
                      </a:rPr>
                      <a:t>中心</a:t>
                    </a:r>
                    <a:r>
                      <a:rPr kumimoji="0" lang="en-US" altLang="zh-TW" sz="1051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標楷體" pitchFamily="65" charset="-120"/>
                        <a:ea typeface="標楷體" pitchFamily="65" charset="-120"/>
                        <a:cs typeface="Times New Roman"/>
                      </a:rPr>
                      <a:t>FW</a:t>
                    </a:r>
                  </a:p>
                </p:txBody>
              </p:sp>
              <p:sp>
                <p:nvSpPr>
                  <p:cNvPr id="101" name="圓角矩形 100"/>
                  <p:cNvSpPr/>
                  <p:nvPr/>
                </p:nvSpPr>
                <p:spPr>
                  <a:xfrm>
                    <a:off x="7870693" y="6362039"/>
                    <a:ext cx="1159289" cy="331461"/>
                  </a:xfrm>
                  <a:prstGeom prst="roundRect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80081" tIns="40041" rIns="80081" bIns="40041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80083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1051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標楷體" pitchFamily="65" charset="-120"/>
                        <a:ea typeface="標楷體" pitchFamily="65" charset="-120"/>
                        <a:cs typeface="Times New Roman"/>
                      </a:rPr>
                      <a:t>DLP</a:t>
                    </a:r>
                  </a:p>
                </p:txBody>
              </p:sp>
            </p:grpSp>
            <p:sp>
              <p:nvSpPr>
                <p:cNvPr id="94" name="圓角矩形 93"/>
                <p:cNvSpPr/>
                <p:nvPr/>
              </p:nvSpPr>
              <p:spPr>
                <a:xfrm>
                  <a:off x="9198884" y="5962455"/>
                  <a:ext cx="941059" cy="960423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rgbClr val="00682F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0081" tIns="40041" rIns="80081" bIns="4004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00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051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F497D">
                          <a:lumMod val="50000"/>
                        </a:srgbClr>
                      </a:solidFill>
                      <a:effectLst/>
                      <a:uLnTx/>
                      <a:uFillTx/>
                      <a:latin typeface="標楷體" pitchFamily="65" charset="-120"/>
                      <a:ea typeface="標楷體" pitchFamily="65" charset="-120"/>
                      <a:cs typeface="+mn-cs"/>
                    </a:rPr>
                    <a:t>系統備援模組</a:t>
                  </a:r>
                </a:p>
              </p:txBody>
            </p:sp>
            <p:sp>
              <p:nvSpPr>
                <p:cNvPr id="95" name="矩形 94"/>
                <p:cNvSpPr/>
                <p:nvPr/>
              </p:nvSpPr>
              <p:spPr>
                <a:xfrm>
                  <a:off x="7959739" y="4315022"/>
                  <a:ext cx="2067613" cy="419607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76200" cmpd="sng">
                  <a:solidFill>
                    <a:schemeClr val="accent3">
                      <a:lumMod val="7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00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752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4F81BD">
                          <a:lumMod val="50000"/>
                        </a:srgbClr>
                      </a:solidFill>
                      <a:effectLst/>
                      <a:uLnTx/>
                      <a:uFillTx/>
                      <a:latin typeface="標楷體" pitchFamily="65" charset="-120"/>
                      <a:ea typeface="標楷體" pitchFamily="65" charset="-120"/>
                      <a:cs typeface="+mn-cs"/>
                    </a:rPr>
                    <a:t>中心帳號管理</a:t>
                  </a:r>
                  <a:endParaRPr kumimoji="0" lang="zh-TW" altLang="en-US" sz="1752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81B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endParaRPr>
                </a:p>
              </p:txBody>
            </p:sp>
          </p:grpSp>
          <p:cxnSp>
            <p:nvCxnSpPr>
              <p:cNvPr id="57" name="直線單箭頭接點 484"/>
              <p:cNvCxnSpPr>
                <a:stCxn id="30" idx="3"/>
                <a:endCxn id="42" idx="3"/>
              </p:cNvCxnSpPr>
              <p:nvPr/>
            </p:nvCxnSpPr>
            <p:spPr>
              <a:xfrm flipH="1" flipV="1">
                <a:off x="7126664" y="1907399"/>
                <a:ext cx="127950" cy="3998532"/>
              </a:xfrm>
              <a:prstGeom prst="bentConnector3">
                <a:avLst>
                  <a:gd name="adj1" fmla="val -178664"/>
                </a:avLst>
              </a:prstGeom>
              <a:ln w="38100">
                <a:solidFill>
                  <a:schemeClr val="accent1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8" name="直線單箭頭接點 484"/>
              <p:cNvCxnSpPr/>
              <p:nvPr/>
            </p:nvCxnSpPr>
            <p:spPr>
              <a:xfrm rot="16200000" flipH="1">
                <a:off x="6369072" y="4874025"/>
                <a:ext cx="1767184" cy="36000"/>
              </a:xfrm>
              <a:prstGeom prst="bentConnector4">
                <a:avLst>
                  <a:gd name="adj1" fmla="val -948"/>
                  <a:gd name="adj2" fmla="val 920208"/>
                </a:avLst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直線單箭頭接點 58"/>
              <p:cNvCxnSpPr/>
              <p:nvPr/>
            </p:nvCxnSpPr>
            <p:spPr>
              <a:xfrm flipV="1">
                <a:off x="6787884" y="5162931"/>
                <a:ext cx="0" cy="252842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圓角矩形 59"/>
              <p:cNvSpPr/>
              <p:nvPr/>
            </p:nvSpPr>
            <p:spPr>
              <a:xfrm>
                <a:off x="8178544" y="2959502"/>
                <a:ext cx="1667838" cy="31767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其他</a:t>
                </a:r>
                <a:r>
                  <a:rPr kumimoji="0" lang="zh-TW" altLang="en-US" sz="1051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防護系統</a:t>
                </a:r>
                <a:endParaRPr kumimoji="0" lang="zh-TW" altLang="en-US" sz="1051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+mn-cs"/>
                </a:endParaRPr>
              </a:p>
            </p:txBody>
          </p:sp>
          <p:sp>
            <p:nvSpPr>
              <p:cNvPr id="61" name="圓角矩形 60"/>
              <p:cNvSpPr/>
              <p:nvPr/>
            </p:nvSpPr>
            <p:spPr>
              <a:xfrm>
                <a:off x="3957896" y="3079342"/>
                <a:ext cx="3414062" cy="1495005"/>
              </a:xfrm>
              <a:prstGeom prst="roundRect">
                <a:avLst/>
              </a:prstGeom>
              <a:solidFill>
                <a:srgbClr val="F7E185"/>
              </a:solidFill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051" b="0" i="0" u="none" strike="noStrike" kern="1200" cap="none" spc="0" normalizeH="0" baseline="0" noProof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+mn-cs"/>
                </a:endParaRPr>
              </a:p>
            </p:txBody>
          </p:sp>
          <p:sp>
            <p:nvSpPr>
              <p:cNvPr id="62" name="圓角矩形 61"/>
              <p:cNvSpPr/>
              <p:nvPr/>
            </p:nvSpPr>
            <p:spPr>
              <a:xfrm>
                <a:off x="4293476" y="3232296"/>
                <a:ext cx="1898288" cy="522380"/>
              </a:xfrm>
              <a:prstGeom prst="roundRect">
                <a:avLst/>
              </a:prstGeom>
              <a:solidFill>
                <a:srgbClr val="FFC000"/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rPr>
                  <a:t>Logger</a:t>
                </a:r>
                <a:endParaRPr kumimoji="0" lang="zh-TW" altLang="en-US" sz="1051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+mn-cs"/>
                </a:endParaRPr>
              </a:p>
            </p:txBody>
          </p:sp>
          <p:sp>
            <p:nvSpPr>
              <p:cNvPr id="63" name="圓角矩形 62"/>
              <p:cNvSpPr/>
              <p:nvPr/>
            </p:nvSpPr>
            <p:spPr>
              <a:xfrm>
                <a:off x="4871439" y="2827906"/>
                <a:ext cx="1773285" cy="337974"/>
              </a:xfrm>
              <a:prstGeom prst="roundRect">
                <a:avLst/>
              </a:prstGeom>
              <a:solidFill>
                <a:srgbClr val="FFC000"/>
              </a:solidFill>
              <a:ln w="381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資安事件管理平台</a:t>
                </a:r>
              </a:p>
            </p:txBody>
          </p:sp>
          <p:sp>
            <p:nvSpPr>
              <p:cNvPr id="64" name="圓角矩形 63"/>
              <p:cNvSpPr/>
              <p:nvPr/>
            </p:nvSpPr>
            <p:spPr>
              <a:xfrm>
                <a:off x="4306131" y="3954639"/>
                <a:ext cx="1870355" cy="487124"/>
              </a:xfrm>
              <a:prstGeom prst="roundRect">
                <a:avLst/>
              </a:prstGeom>
              <a:solidFill>
                <a:srgbClr val="FFC000"/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Connector</a:t>
                </a:r>
              </a:p>
            </p:txBody>
          </p:sp>
          <p:cxnSp>
            <p:nvCxnSpPr>
              <p:cNvPr id="65" name="直線單箭頭接點 64"/>
              <p:cNvCxnSpPr>
                <a:stCxn id="64" idx="0"/>
                <a:endCxn id="62" idx="2"/>
              </p:cNvCxnSpPr>
              <p:nvPr/>
            </p:nvCxnSpPr>
            <p:spPr>
              <a:xfrm flipV="1">
                <a:off x="5241309" y="3754676"/>
                <a:ext cx="1311" cy="199963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圓角矩形 65"/>
              <p:cNvSpPr/>
              <p:nvPr/>
            </p:nvSpPr>
            <p:spPr>
              <a:xfrm>
                <a:off x="6317764" y="3232296"/>
                <a:ext cx="900000" cy="1209467"/>
              </a:xfrm>
              <a:prstGeom prst="roundRect">
                <a:avLst/>
              </a:prstGeom>
              <a:solidFill>
                <a:srgbClr val="FFC000"/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ESM</a:t>
                </a:r>
                <a:endParaRPr kumimoji="0" lang="zh-TW" altLang="en-US" sz="1051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+mn-cs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332096" y="4530520"/>
                <a:ext cx="2865560" cy="2223766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0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+mn-cs"/>
                </a:endParaRPr>
              </a:p>
            </p:txBody>
          </p:sp>
          <p:sp>
            <p:nvSpPr>
              <p:cNvPr id="68" name="圓角矩形 67"/>
              <p:cNvSpPr/>
              <p:nvPr/>
            </p:nvSpPr>
            <p:spPr>
              <a:xfrm>
                <a:off x="449923" y="5903725"/>
                <a:ext cx="809370" cy="76243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Times New Roman"/>
                  </a:rPr>
                  <a:t>使用者</a:t>
                </a:r>
                <a:r>
                  <a:rPr kumimoji="0" lang="en-US" altLang="zh-TW" sz="1051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Times New Roman"/>
                  </a:rPr>
                  <a:t>ACA</a:t>
                </a:r>
                <a:endParaRPr kumimoji="0" lang="zh-TW" altLang="en-US" sz="1051" b="0" i="0" u="none" strike="noStrike" kern="1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Times New Roman"/>
                </a:endParaRPr>
              </a:p>
            </p:txBody>
          </p:sp>
          <p:sp>
            <p:nvSpPr>
              <p:cNvPr id="69" name="圓角矩形 68"/>
              <p:cNvSpPr/>
              <p:nvPr/>
            </p:nvSpPr>
            <p:spPr>
              <a:xfrm>
                <a:off x="2266884" y="5916562"/>
                <a:ext cx="797686" cy="76243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Times New Roman"/>
                  </a:rPr>
                  <a:t>營區</a:t>
                </a:r>
                <a:r>
                  <a:rPr kumimoji="0" lang="en-US" altLang="zh-TW" sz="1051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Times New Roman"/>
                  </a:rPr>
                  <a:t>MCH</a:t>
                </a:r>
                <a:endParaRPr kumimoji="0" lang="zh-TW" altLang="en-US" sz="1051" b="0" i="0" u="none" strike="noStrike" kern="1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Times New Roman"/>
                </a:endParaRPr>
              </a:p>
            </p:txBody>
          </p:sp>
          <p:sp>
            <p:nvSpPr>
              <p:cNvPr id="70" name="圓角矩形 69"/>
              <p:cNvSpPr/>
              <p:nvPr/>
            </p:nvSpPr>
            <p:spPr>
              <a:xfrm>
                <a:off x="1349089" y="4615870"/>
                <a:ext cx="828000" cy="540057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Times New Roman"/>
                  </a:rPr>
                  <a:t>營區</a:t>
                </a:r>
                <a:endParaRPr kumimoji="0" lang="zh-TW" altLang="en-US" sz="1051" b="0" i="0" u="none" strike="noStrike" kern="1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Times New Roman"/>
                </a:endParaRPr>
              </a:p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1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Times New Roman"/>
                  </a:rPr>
                  <a:t>WAF</a:t>
                </a:r>
                <a:endParaRPr kumimoji="0" lang="zh-TW" altLang="en-US" sz="1051" b="0" i="0" u="none" strike="noStrike" kern="1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Times New Roman"/>
                </a:endParaRPr>
              </a:p>
            </p:txBody>
          </p:sp>
          <p:sp>
            <p:nvSpPr>
              <p:cNvPr id="71" name="圓角矩形 70"/>
              <p:cNvSpPr/>
              <p:nvPr/>
            </p:nvSpPr>
            <p:spPr>
              <a:xfrm>
                <a:off x="449923" y="5255838"/>
                <a:ext cx="809370" cy="540057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Times New Roman"/>
                  </a:rPr>
                  <a:t>營區</a:t>
                </a:r>
                <a:r>
                  <a:rPr kumimoji="0" lang="en-US" sz="1051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Times New Roman"/>
                  </a:rPr>
                  <a:t> FW</a:t>
                </a:r>
                <a:endParaRPr kumimoji="0" lang="zh-TW" altLang="en-US" sz="1051" b="0" i="0" u="none" strike="noStrike" kern="1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Times New Roman"/>
                </a:endParaRPr>
              </a:p>
            </p:txBody>
          </p:sp>
          <p:sp>
            <p:nvSpPr>
              <p:cNvPr id="72" name="圓角矩形 71"/>
              <p:cNvSpPr/>
              <p:nvPr/>
            </p:nvSpPr>
            <p:spPr>
              <a:xfrm>
                <a:off x="2266884" y="5268673"/>
                <a:ext cx="797686" cy="540057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Times New Roman"/>
                  </a:rPr>
                  <a:t>營區</a:t>
                </a:r>
                <a:r>
                  <a:rPr kumimoji="0" lang="en-US" sz="1051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Times New Roman"/>
                  </a:rPr>
                  <a:t> IPS</a:t>
                </a:r>
                <a:endParaRPr kumimoji="0" lang="zh-TW" altLang="en-US" sz="1051" b="0" i="0" u="none" strike="noStrike" kern="1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Times New Roman"/>
                </a:endParaRPr>
              </a:p>
            </p:txBody>
          </p:sp>
          <p:cxnSp>
            <p:nvCxnSpPr>
              <p:cNvPr id="73" name="直線接點 72"/>
              <p:cNvCxnSpPr>
                <a:endCxn id="69" idx="1"/>
              </p:cNvCxnSpPr>
              <p:nvPr/>
            </p:nvCxnSpPr>
            <p:spPr>
              <a:xfrm flipV="1">
                <a:off x="1310868" y="6297779"/>
                <a:ext cx="956016" cy="1791"/>
              </a:xfrm>
              <a:prstGeom prst="line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4" name="圓角矩形 73"/>
              <p:cNvSpPr/>
              <p:nvPr/>
            </p:nvSpPr>
            <p:spPr>
              <a:xfrm>
                <a:off x="431294" y="4615870"/>
                <a:ext cx="828000" cy="540057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Times New Roman"/>
                  </a:rPr>
                  <a:t>營區</a:t>
                </a:r>
                <a:endParaRPr kumimoji="0" lang="en-US" altLang="zh-TW" sz="1051" b="1" i="0" u="none" strike="noStrike" kern="1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Times New Roman"/>
                </a:endParaRPr>
              </a:p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Times New Roman"/>
                  </a:rPr>
                  <a:t>流量</a:t>
                </a:r>
                <a:endParaRPr kumimoji="0" lang="en-US" altLang="zh-TW" sz="1051" b="1" i="0" u="none" strike="noStrike" kern="1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Times New Roman"/>
                </a:endParaRPr>
              </a:p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Times New Roman"/>
                  </a:rPr>
                  <a:t>側錄</a:t>
                </a:r>
              </a:p>
            </p:txBody>
          </p:sp>
          <p:sp>
            <p:nvSpPr>
              <p:cNvPr id="75" name="圓角矩形 74"/>
              <p:cNvSpPr/>
              <p:nvPr/>
            </p:nvSpPr>
            <p:spPr>
              <a:xfrm>
                <a:off x="2266884" y="4628705"/>
                <a:ext cx="797686" cy="540057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Times New Roman"/>
                  </a:rPr>
                  <a:t>營區</a:t>
                </a:r>
                <a:endParaRPr kumimoji="0" lang="en-US" altLang="zh-TW" sz="1051" b="1" i="0" u="none" strike="noStrike" kern="1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Times New Roman"/>
                </a:endParaRPr>
              </a:p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Times New Roman"/>
                  </a:rPr>
                  <a:t>誘捕</a:t>
                </a:r>
                <a:endParaRPr kumimoji="0" lang="en-US" altLang="zh-TW" sz="1051" b="1" i="0" u="none" strike="noStrike" kern="1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Times New Roman"/>
                </a:endParaRPr>
              </a:p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Times New Roman"/>
                  </a:rPr>
                  <a:t>系統</a:t>
                </a:r>
              </a:p>
            </p:txBody>
          </p:sp>
          <p:cxnSp>
            <p:nvCxnSpPr>
              <p:cNvPr id="76" name="直線單箭頭接點 75"/>
              <p:cNvCxnSpPr/>
              <p:nvPr/>
            </p:nvCxnSpPr>
            <p:spPr>
              <a:xfrm flipV="1">
                <a:off x="2555212" y="3019831"/>
                <a:ext cx="0" cy="152141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7" name="肘形接點 76"/>
              <p:cNvCxnSpPr>
                <a:stCxn id="20" idx="3"/>
                <a:endCxn id="15" idx="3"/>
              </p:cNvCxnSpPr>
              <p:nvPr/>
            </p:nvCxnSpPr>
            <p:spPr>
              <a:xfrm>
                <a:off x="3046982" y="2803734"/>
                <a:ext cx="246326" cy="4354540"/>
              </a:xfrm>
              <a:prstGeom prst="bentConnector3">
                <a:avLst>
                  <a:gd name="adj1" fmla="val 192804"/>
                </a:avLst>
              </a:prstGeom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8" name="直線單箭頭接點 77"/>
              <p:cNvCxnSpPr/>
              <p:nvPr/>
            </p:nvCxnSpPr>
            <p:spPr>
              <a:xfrm>
                <a:off x="3513191" y="4239701"/>
                <a:ext cx="448531" cy="18921"/>
              </a:xfrm>
              <a:prstGeom prst="straightConnector1">
                <a:avLst/>
              </a:prstGeom>
              <a:ln w="76200">
                <a:solidFill>
                  <a:srgbClr val="FF6600"/>
                </a:solidFill>
                <a:tail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9" name="直線單箭頭接點 78"/>
              <p:cNvCxnSpPr>
                <a:stCxn id="66" idx="2"/>
              </p:cNvCxnSpPr>
              <p:nvPr/>
            </p:nvCxnSpPr>
            <p:spPr>
              <a:xfrm>
                <a:off x="6767764" y="4441763"/>
                <a:ext cx="0" cy="292866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>
                <a:endCxn id="46" idx="1"/>
              </p:cNvCxnSpPr>
              <p:nvPr/>
            </p:nvCxnSpPr>
            <p:spPr>
              <a:xfrm>
                <a:off x="3079390" y="5498712"/>
                <a:ext cx="1008611" cy="0"/>
              </a:xfrm>
              <a:prstGeom prst="straightConnector1">
                <a:avLst/>
              </a:prstGeom>
              <a:ln w="38100">
                <a:solidFill>
                  <a:srgbClr val="FF6600"/>
                </a:solidFill>
                <a:tail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直線單箭頭接點 287"/>
              <p:cNvCxnSpPr>
                <a:stCxn id="46" idx="3"/>
              </p:cNvCxnSpPr>
              <p:nvPr/>
            </p:nvCxnSpPr>
            <p:spPr>
              <a:xfrm flipV="1">
                <a:off x="5618001" y="4450582"/>
                <a:ext cx="240598" cy="1048130"/>
              </a:xfrm>
              <a:prstGeom prst="bentConnector2">
                <a:avLst/>
              </a:prstGeom>
              <a:ln w="381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直線單箭頭接點 81"/>
              <p:cNvCxnSpPr/>
              <p:nvPr/>
            </p:nvCxnSpPr>
            <p:spPr>
              <a:xfrm flipV="1">
                <a:off x="5992162" y="4450581"/>
                <a:ext cx="0" cy="2176165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肘形接點 82"/>
              <p:cNvCxnSpPr/>
              <p:nvPr/>
            </p:nvCxnSpPr>
            <p:spPr>
              <a:xfrm>
                <a:off x="3079390" y="6295294"/>
                <a:ext cx="897608" cy="703572"/>
              </a:xfrm>
              <a:prstGeom prst="bentConnector3">
                <a:avLst>
                  <a:gd name="adj1" fmla="val 65242"/>
                </a:avLst>
              </a:prstGeom>
              <a:ln w="38100">
                <a:solidFill>
                  <a:schemeClr val="accent6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肘形接點 83"/>
              <p:cNvCxnSpPr>
                <a:stCxn id="62" idx="1"/>
                <a:endCxn id="36" idx="1"/>
              </p:cNvCxnSpPr>
              <p:nvPr/>
            </p:nvCxnSpPr>
            <p:spPr>
              <a:xfrm rot="10800000">
                <a:off x="4005610" y="1827942"/>
                <a:ext cx="287867" cy="1665544"/>
              </a:xfrm>
              <a:prstGeom prst="bentConnector3">
                <a:avLst>
                  <a:gd name="adj1" fmla="val 179412"/>
                </a:avLst>
              </a:prstGeom>
              <a:ln w="38100">
                <a:solidFill>
                  <a:schemeClr val="accent1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單箭頭接點 84"/>
              <p:cNvCxnSpPr/>
              <p:nvPr/>
            </p:nvCxnSpPr>
            <p:spPr>
              <a:xfrm>
                <a:off x="6876678" y="2483099"/>
                <a:ext cx="0" cy="596243"/>
              </a:xfrm>
              <a:prstGeom prst="straightConnector1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單箭頭接點 85"/>
              <p:cNvCxnSpPr/>
              <p:nvPr/>
            </p:nvCxnSpPr>
            <p:spPr>
              <a:xfrm>
                <a:off x="4644430" y="2474370"/>
                <a:ext cx="0" cy="596243"/>
              </a:xfrm>
              <a:prstGeom prst="straightConnector1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單箭頭接點 86"/>
              <p:cNvCxnSpPr>
                <a:endCxn id="66" idx="1"/>
              </p:cNvCxnSpPr>
              <p:nvPr/>
            </p:nvCxnSpPr>
            <p:spPr>
              <a:xfrm>
                <a:off x="6191764" y="3493487"/>
                <a:ext cx="126000" cy="343543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單箭頭接點 87"/>
              <p:cNvCxnSpPr>
                <a:stCxn id="64" idx="3"/>
                <a:endCxn id="66" idx="1"/>
              </p:cNvCxnSpPr>
              <p:nvPr/>
            </p:nvCxnSpPr>
            <p:spPr>
              <a:xfrm flipV="1">
                <a:off x="6176486" y="3837030"/>
                <a:ext cx="141278" cy="361171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圓角矩形 88"/>
              <p:cNvSpPr/>
              <p:nvPr/>
            </p:nvSpPr>
            <p:spPr>
              <a:xfrm>
                <a:off x="4088001" y="4933387"/>
                <a:ext cx="1530000" cy="32400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80081" tIns="40041" rIns="80081" bIns="4004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  誘捕  </a:t>
                </a:r>
                <a:r>
                  <a:rPr kumimoji="0" lang="en-US" altLang="zh-TW" sz="1051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Mgm</a:t>
                </a:r>
                <a:endParaRPr kumimoji="0" lang="zh-TW" altLang="en-US" sz="1051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標楷體" pitchFamily="65" charset="-120"/>
                  <a:ea typeface="標楷體" pitchFamily="65" charset="-120"/>
                  <a:cs typeface="+mn-cs"/>
                </a:endParaRPr>
              </a:p>
            </p:txBody>
          </p:sp>
          <p:cxnSp>
            <p:nvCxnSpPr>
              <p:cNvPr id="90" name="肘形接點 89"/>
              <p:cNvCxnSpPr>
                <a:stCxn id="75" idx="3"/>
                <a:endCxn id="89" idx="1"/>
              </p:cNvCxnSpPr>
              <p:nvPr/>
            </p:nvCxnSpPr>
            <p:spPr>
              <a:xfrm>
                <a:off x="3064570" y="4898734"/>
                <a:ext cx="1023431" cy="196653"/>
              </a:xfrm>
              <a:prstGeom prst="bentConnector3">
                <a:avLst>
                  <a:gd name="adj1" fmla="val 32627"/>
                </a:avLst>
              </a:prstGeom>
              <a:ln w="38100">
                <a:solidFill>
                  <a:schemeClr val="accent6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肘形接點 90"/>
              <p:cNvCxnSpPr/>
              <p:nvPr/>
            </p:nvCxnSpPr>
            <p:spPr>
              <a:xfrm rot="10800000" flipV="1">
                <a:off x="7352858" y="3165880"/>
                <a:ext cx="546933" cy="499378"/>
              </a:xfrm>
              <a:prstGeom prst="bentConnector3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6" name="群組 5"/>
            <p:cNvGrpSpPr/>
            <p:nvPr/>
          </p:nvGrpSpPr>
          <p:grpSpPr>
            <a:xfrm>
              <a:off x="7640449" y="6862804"/>
              <a:ext cx="2469600" cy="594450"/>
              <a:chOff x="7602202" y="6806100"/>
              <a:chExt cx="2734758" cy="68608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7602202" y="6806100"/>
                <a:ext cx="2662990" cy="666926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57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8" name="直線接點 7"/>
              <p:cNvCxnSpPr/>
              <p:nvPr/>
            </p:nvCxnSpPr>
            <p:spPr>
              <a:xfrm>
                <a:off x="7685513" y="7000343"/>
                <a:ext cx="579104" cy="0"/>
              </a:xfrm>
              <a:prstGeom prst="line">
                <a:avLst/>
              </a:prstGeom>
              <a:ln w="76200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9" name="文字方塊 8"/>
              <p:cNvSpPr txBox="1"/>
              <p:nvPr/>
            </p:nvSpPr>
            <p:spPr>
              <a:xfrm>
                <a:off x="8288982" y="6838329"/>
                <a:ext cx="999120" cy="3702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226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資料流向</a:t>
                </a:r>
              </a:p>
            </p:txBody>
          </p:sp>
          <p:cxnSp>
            <p:nvCxnSpPr>
              <p:cNvPr id="10" name="直線接點 9"/>
              <p:cNvCxnSpPr/>
              <p:nvPr/>
            </p:nvCxnSpPr>
            <p:spPr>
              <a:xfrm>
                <a:off x="7676108" y="7315522"/>
                <a:ext cx="585459" cy="0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字方塊 10"/>
              <p:cNvSpPr txBox="1"/>
              <p:nvPr/>
            </p:nvSpPr>
            <p:spPr>
              <a:xfrm>
                <a:off x="8289867" y="7157390"/>
                <a:ext cx="2047093" cy="334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800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1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79646">
                        <a:lumMod val="75000"/>
                      </a:srgbClr>
                    </a:solidFill>
                    <a:effectLst/>
                    <a:uLnTx/>
                    <a:uFillTx/>
                    <a:latin typeface="標楷體" pitchFamily="65" charset="-120"/>
                    <a:ea typeface="標楷體" pitchFamily="65" charset="-120"/>
                    <a:cs typeface="+mn-cs"/>
                  </a:rPr>
                  <a:t>防護端到中心端資料流向</a:t>
                </a:r>
              </a:p>
            </p:txBody>
          </p:sp>
        </p:grpSp>
      </p:grpSp>
      <p:cxnSp>
        <p:nvCxnSpPr>
          <p:cNvPr id="102" name="直線單箭頭接點 287"/>
          <p:cNvCxnSpPr/>
          <p:nvPr/>
        </p:nvCxnSpPr>
        <p:spPr>
          <a:xfrm rot="5400000" flipH="1" flipV="1">
            <a:off x="4796569" y="4402630"/>
            <a:ext cx="433745" cy="252252"/>
          </a:xfrm>
          <a:prstGeom prst="bentConnector3">
            <a:avLst>
              <a:gd name="adj1" fmla="val 3193"/>
            </a:avLst>
          </a:prstGeom>
          <a:ln w="38100">
            <a:solidFill>
              <a:srgbClr val="00B0F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投影片編號版面配置區 4"/>
          <p:cNvSpPr txBox="1">
            <a:spLocks/>
          </p:cNvSpPr>
          <p:nvPr/>
        </p:nvSpPr>
        <p:spPr bwMode="auto">
          <a:xfrm>
            <a:off x="6553201" y="6356351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00832">
              <a:defRPr/>
            </a:pPr>
            <a:fld id="{73DA0BB7-265A-403C-9275-D587AB510EDC}" type="slidenum">
              <a:rPr lang="zh-TW" altLang="en-US" sz="1051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 pitchFamily="18" charset="-120"/>
              </a:rPr>
              <a:pPr defTabSz="800832">
                <a:defRPr/>
              </a:pPr>
              <a:t>9</a:t>
            </a:fld>
            <a:endParaRPr lang="zh-TW" altLang="en-US" sz="1051" dirty="0">
              <a:solidFill>
                <a:prstClr val="black">
                  <a:tint val="75000"/>
                </a:prstClr>
              </a:solidFill>
              <a:latin typeface="Calibri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050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預設簡報設計">
  <a:themeElements>
    <a:clrScheme name="1_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1963</TotalTime>
  <Words>3224</Words>
  <Application>Microsoft Office PowerPoint</Application>
  <PresentationFormat>如螢幕大小 (4:3)</PresentationFormat>
  <Paragraphs>475</Paragraphs>
  <Slides>62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62</vt:i4>
      </vt:variant>
    </vt:vector>
  </HeadingPairs>
  <TitlesOfParts>
    <vt:vector size="73" baseType="lpstr">
      <vt:lpstr>微軟正黑體 Light</vt:lpstr>
      <vt:lpstr>新細明體</vt:lpstr>
      <vt:lpstr>標楷體</vt:lpstr>
      <vt:lpstr>Arial</vt:lpstr>
      <vt:lpstr>Calibri</vt:lpstr>
      <vt:lpstr>Calibri Light</vt:lpstr>
      <vt:lpstr>Lucida Fax</vt:lpstr>
      <vt:lpstr>Tahoma</vt:lpstr>
      <vt:lpstr>Times New Roman</vt:lpstr>
      <vt:lpstr>1_預設簡報設計</vt:lpstr>
      <vt:lpstr>自訂設計</vt:lpstr>
      <vt:lpstr>國軍資安防護管理系統介紹 (Military security operation center)</vt:lpstr>
      <vt:lpstr>課程大綱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Login 登入介面</vt:lpstr>
      <vt:lpstr>PowerPoint 簡報</vt:lpstr>
      <vt:lpstr>PowerPoint 簡報</vt:lpstr>
      <vt:lpstr>PowerPoint 簡報</vt:lpstr>
      <vt:lpstr>PowerPoint 簡報</vt:lpstr>
      <vt:lpstr>D02台灣攻擊視覺化</vt:lpstr>
      <vt:lpstr>D03 動態事件狀況</vt:lpstr>
      <vt:lpstr>D03 動態事件狀況</vt:lpstr>
      <vt:lpstr>D03 動態事件狀況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D07資安知識資料庫</vt:lpstr>
      <vt:lpstr>D08攻防平台如何使用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D11財產管理資訊</vt:lpstr>
      <vt:lpstr>S1資安官席位</vt:lpstr>
      <vt:lpstr>帳號管理介面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永安系統簡介</dc:title>
  <dc:creator>網路防護中隊- 一分隊資安官</dc:creator>
  <cp:lastModifiedBy>123</cp:lastModifiedBy>
  <cp:revision>272</cp:revision>
  <cp:lastPrinted>2019-01-29T02:25:07Z</cp:lastPrinted>
  <dcterms:created xsi:type="dcterms:W3CDTF">2014-05-08T07:47:08Z</dcterms:created>
  <dcterms:modified xsi:type="dcterms:W3CDTF">2024-07-01T12:06:31Z</dcterms:modified>
</cp:coreProperties>
</file>